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6.xml" ContentType="application/vnd.openxmlformats-officedocument.themeOverride+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8.xml" ContentType="application/vnd.openxmlformats-officedocument.themeOverride+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74" r:id="rId3"/>
    <p:sldId id="259" r:id="rId4"/>
    <p:sldId id="260" r:id="rId5"/>
    <p:sldId id="1601" r:id="rId6"/>
    <p:sldId id="1629" r:id="rId7"/>
    <p:sldId id="1630" r:id="rId8"/>
    <p:sldId id="1603" r:id="rId9"/>
    <p:sldId id="1604" r:id="rId10"/>
    <p:sldId id="1622" r:id="rId11"/>
    <p:sldId id="1623" r:id="rId12"/>
    <p:sldId id="1624" r:id="rId13"/>
    <p:sldId id="1626" r:id="rId14"/>
    <p:sldId id="1627" r:id="rId15"/>
    <p:sldId id="1628" r:id="rId16"/>
    <p:sldId id="1606" r:id="rId17"/>
    <p:sldId id="1607" r:id="rId18"/>
    <p:sldId id="1609" r:id="rId19"/>
    <p:sldId id="1610" r:id="rId20"/>
    <p:sldId id="1613" r:id="rId21"/>
    <p:sldId id="1612" r:id="rId22"/>
    <p:sldId id="1611" r:id="rId23"/>
    <p:sldId id="1614" r:id="rId24"/>
    <p:sldId id="1615" r:id="rId25"/>
    <p:sldId id="1616" r:id="rId26"/>
    <p:sldId id="1618" r:id="rId27"/>
    <p:sldId id="1621" r:id="rId28"/>
    <p:sldId id="1620" r:id="rId29"/>
    <p:sldId id="270" r:id="rId30"/>
    <p:sldId id="272" r:id="rId31"/>
    <p:sldId id="16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959"/>
    <a:srgbClr val="E2F0D9"/>
    <a:srgbClr val="7A916F"/>
    <a:srgbClr val="D50124"/>
    <a:srgbClr val="FFFEFF"/>
    <a:srgbClr val="CE01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1729"/>
  </p:normalViewPr>
  <p:slideViewPr>
    <p:cSldViewPr snapToGrid="0" snapToObjects="1">
      <p:cViewPr varScale="1">
        <p:scale>
          <a:sx n="93" d="100"/>
          <a:sy n="93" d="100"/>
        </p:scale>
        <p:origin x="816"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Bhaiyya%20Vanguard\OneDrive_2020-10-14\case%20study\Final_dataset3%20ankur.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Bhaiyya%20Vanguard\OneDrive_2020-10-14\case%20study\Final_dataset3%20ankur.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Bhaiyya%20Vanguard\OneDrive_2020-10-14\case%20study\Final_dataset3%20ankur.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Bhaiyya%20Vanguard\OneDrive_2020-10-14\case%20study\Final_dataset3%20ankur.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Bhaiyya%20Vanguard\OneDrive_2020-10-14\case%20study\Final_dataset3%20ankur.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Bhaiyya%20Vanguard\OneDrive_2020-10-14\case%20study\Final_dataset3%20ankur.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Bhaiyya%20Vanguard\OneDrive_2020-10-14\case%20study\Final_dataset3%20ankur.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Bhaiyya%20Vanguard\OneDrive_2020-10-14\case%20study\Final_dataset3%20anku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Control Confirm Rate-Age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Sheet1!$J$19</c:f>
              <c:strCache>
                <c:ptCount val="1"/>
                <c:pt idx="0">
                  <c:v>Control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Sheet1!$I$20:$I$23</c:f>
              <c:strCache>
                <c:ptCount val="4"/>
                <c:pt idx="0">
                  <c:v>17-37 yrs</c:v>
                </c:pt>
                <c:pt idx="1">
                  <c:v>37-57 yrs</c:v>
                </c:pt>
                <c:pt idx="2">
                  <c:v>57-77 yrs</c:v>
                </c:pt>
                <c:pt idx="3">
                  <c:v>77-97 yrs</c:v>
                </c:pt>
              </c:strCache>
            </c:strRef>
          </c:cat>
          <c:val>
            <c:numRef>
              <c:f>Sheet1!$J$20:$J$23</c:f>
              <c:numCache>
                <c:formatCode>0%</c:formatCode>
                <c:ptCount val="4"/>
                <c:pt idx="0">
                  <c:v>0.56336746302616614</c:v>
                </c:pt>
                <c:pt idx="1">
                  <c:v>0.54582848967182329</c:v>
                </c:pt>
                <c:pt idx="2">
                  <c:v>0.46525709747865795</c:v>
                </c:pt>
                <c:pt idx="3">
                  <c:v>0.30456852791878175</c:v>
                </c:pt>
              </c:numCache>
            </c:numRef>
          </c:val>
          <c:extLst>
            <c:ext xmlns:c16="http://schemas.microsoft.com/office/drawing/2014/chart" uri="{C3380CC4-5D6E-409C-BE32-E72D297353CC}">
              <c16:uniqueId val="{00000000-0DEC-A04D-85C1-2AAB30CF6DD9}"/>
            </c:ext>
          </c:extLst>
        </c:ser>
        <c:dLbls>
          <c:showLegendKey val="0"/>
          <c:showVal val="0"/>
          <c:showCatName val="0"/>
          <c:showSerName val="0"/>
          <c:showPercent val="0"/>
          <c:showBubbleSize val="0"/>
        </c:dLbls>
        <c:gapWidth val="219"/>
        <c:overlap val="-27"/>
        <c:axId val="1462715903"/>
        <c:axId val="1451045407"/>
      </c:barChart>
      <c:catAx>
        <c:axId val="1462715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1045407"/>
        <c:crosses val="autoZero"/>
        <c:auto val="1"/>
        <c:lblAlgn val="ctr"/>
        <c:lblOffset val="100"/>
        <c:noMultiLvlLbl val="0"/>
      </c:catAx>
      <c:valAx>
        <c:axId val="1451045407"/>
        <c:scaling>
          <c:orientation val="minMax"/>
        </c:scaling>
        <c:delete val="0"/>
        <c:axPos val="l"/>
        <c:majorGridlines>
          <c:spPr>
            <a:ln w="9525" cap="flat" cmpd="sng" algn="ctr">
              <a:solidFill>
                <a:schemeClr val="accent6">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71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Test: Visit drop rates for each step in tenure buckets (years)</a:t>
            </a:r>
            <a:endParaRPr lang="en-IN"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'Tenure Insights'!$R$7</c:f>
              <c:strCache>
                <c:ptCount val="1"/>
                <c:pt idx="0">
                  <c:v>1-11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Insights'!$S$7:$V$7</c:f>
              <c:numCache>
                <c:formatCode>0%</c:formatCode>
                <c:ptCount val="4"/>
                <c:pt idx="0">
                  <c:v>0.21498087444923256</c:v>
                </c:pt>
                <c:pt idx="1">
                  <c:v>9.2478257983137482E-2</c:v>
                </c:pt>
                <c:pt idx="2">
                  <c:v>5.4357272655447576E-2</c:v>
                </c:pt>
                <c:pt idx="3">
                  <c:v>8.4821428571428575E-2</c:v>
                </c:pt>
              </c:numCache>
            </c:numRef>
          </c:val>
          <c:extLst>
            <c:ext xmlns:c16="http://schemas.microsoft.com/office/drawing/2014/chart" uri="{C3380CC4-5D6E-409C-BE32-E72D297353CC}">
              <c16:uniqueId val="{00000000-A8FF-9847-A919-E468FEF35F87}"/>
            </c:ext>
          </c:extLst>
        </c:ser>
        <c:ser>
          <c:idx val="1"/>
          <c:order val="1"/>
          <c:tx>
            <c:strRef>
              <c:f>'Tenure Insights'!$R$8</c:f>
              <c:strCache>
                <c:ptCount val="1"/>
                <c:pt idx="0">
                  <c:v>11-22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Insights'!$S$8:$V$8</c:f>
              <c:numCache>
                <c:formatCode>0%</c:formatCode>
                <c:ptCount val="4"/>
                <c:pt idx="0">
                  <c:v>0.22655758338577722</c:v>
                </c:pt>
                <c:pt idx="1">
                  <c:v>0.10908201532691994</c:v>
                </c:pt>
                <c:pt idx="2">
                  <c:v>4.9372963365261181E-2</c:v>
                </c:pt>
                <c:pt idx="3">
                  <c:v>8.9574708317651491E-2</c:v>
                </c:pt>
              </c:numCache>
            </c:numRef>
          </c:val>
          <c:extLst>
            <c:ext xmlns:c16="http://schemas.microsoft.com/office/drawing/2014/chart" uri="{C3380CC4-5D6E-409C-BE32-E72D297353CC}">
              <c16:uniqueId val="{00000001-A8FF-9847-A919-E468FEF35F87}"/>
            </c:ext>
          </c:extLst>
        </c:ser>
        <c:ser>
          <c:idx val="2"/>
          <c:order val="2"/>
          <c:tx>
            <c:strRef>
              <c:f>'Tenure Insights'!$R$9</c:f>
              <c:strCache>
                <c:ptCount val="1"/>
                <c:pt idx="0">
                  <c:v>22-33</c:v>
                </c:pt>
              </c:strCache>
            </c:strRef>
          </c:tx>
          <c:spPr>
            <a:solidFill>
              <a:srgbClr val="70AD47">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Insights'!$S$9:$V$9</c:f>
              <c:numCache>
                <c:formatCode>0%</c:formatCode>
                <c:ptCount val="4"/>
                <c:pt idx="0">
                  <c:v>0.2233285917496444</c:v>
                </c:pt>
                <c:pt idx="1">
                  <c:v>0.124036205162588</c:v>
                </c:pt>
                <c:pt idx="2">
                  <c:v>4.9059689288634509E-2</c:v>
                </c:pt>
                <c:pt idx="3">
                  <c:v>9.5187731359069272E-2</c:v>
                </c:pt>
              </c:numCache>
            </c:numRef>
          </c:val>
          <c:extLst>
            <c:ext xmlns:c16="http://schemas.microsoft.com/office/drawing/2014/chart" uri="{C3380CC4-5D6E-409C-BE32-E72D297353CC}">
              <c16:uniqueId val="{00000002-A8FF-9847-A919-E468FEF35F87}"/>
            </c:ext>
          </c:extLst>
        </c:ser>
        <c:ser>
          <c:idx val="3"/>
          <c:order val="3"/>
          <c:tx>
            <c:strRef>
              <c:f>'Tenure Insights'!$R$10</c:f>
              <c:strCache>
                <c:ptCount val="1"/>
                <c:pt idx="0">
                  <c:v>33-44</c:v>
                </c:pt>
              </c:strCache>
            </c:strRef>
          </c:tx>
          <c:spPr>
            <a:solidFill>
              <a:srgbClr val="ED7D31">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Insights'!$S$10:$V$10</c:f>
              <c:numCache>
                <c:formatCode>0%</c:formatCode>
                <c:ptCount val="4"/>
                <c:pt idx="0">
                  <c:v>0.22906403940886699</c:v>
                </c:pt>
                <c:pt idx="1">
                  <c:v>0.1118421052631579</c:v>
                </c:pt>
                <c:pt idx="2">
                  <c:v>4.1984732824427481E-2</c:v>
                </c:pt>
                <c:pt idx="3">
                  <c:v>0.15555555555555556</c:v>
                </c:pt>
              </c:numCache>
            </c:numRef>
          </c:val>
          <c:extLst>
            <c:ext xmlns:c16="http://schemas.microsoft.com/office/drawing/2014/chart" uri="{C3380CC4-5D6E-409C-BE32-E72D297353CC}">
              <c16:uniqueId val="{00000003-A8FF-9847-A919-E468FEF35F87}"/>
            </c:ext>
          </c:extLst>
        </c:ser>
        <c:ser>
          <c:idx val="4"/>
          <c:order val="4"/>
          <c:tx>
            <c:strRef>
              <c:f>'Tenure Insights'!$R$11</c:f>
              <c:strCache>
                <c:ptCount val="1"/>
                <c:pt idx="0">
                  <c:v>44-55</c:v>
                </c:pt>
              </c:strCache>
            </c:strRef>
          </c:tx>
          <c:spPr>
            <a:solidFill>
              <a:srgbClr val="FFC000">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Insights'!$S$11:$V$11</c:f>
              <c:numCache>
                <c:formatCode>0%</c:formatCode>
                <c:ptCount val="4"/>
                <c:pt idx="0">
                  <c:v>0.27027027027027029</c:v>
                </c:pt>
                <c:pt idx="1">
                  <c:v>0.15</c:v>
                </c:pt>
                <c:pt idx="2">
                  <c:v>5.5555555555555552E-2</c:v>
                </c:pt>
                <c:pt idx="3">
                  <c:v>0</c:v>
                </c:pt>
              </c:numCache>
            </c:numRef>
          </c:val>
          <c:extLst>
            <c:ext xmlns:c16="http://schemas.microsoft.com/office/drawing/2014/chart" uri="{C3380CC4-5D6E-409C-BE32-E72D297353CC}">
              <c16:uniqueId val="{00000004-A8FF-9847-A919-E468FEF35F87}"/>
            </c:ext>
          </c:extLst>
        </c:ser>
        <c:ser>
          <c:idx val="5"/>
          <c:order val="5"/>
          <c:tx>
            <c:strRef>
              <c:f>'Tenure Insights'!$R$12</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Insights'!$S$6:$V$6</c:f>
              <c:strCache>
                <c:ptCount val="4"/>
                <c:pt idx="0">
                  <c:v>Start drop rate</c:v>
                </c:pt>
                <c:pt idx="1">
                  <c:v>Step 1 drop rate</c:v>
                </c:pt>
                <c:pt idx="2">
                  <c:v>Step 2 drop rate</c:v>
                </c:pt>
                <c:pt idx="3">
                  <c:v>Step 3 drop rate</c:v>
                </c:pt>
              </c:strCache>
            </c:strRef>
          </c:cat>
          <c:val>
            <c:numRef>
              <c:f>'Tenure Insights'!$S$12:$V$12</c:f>
              <c:numCache>
                <c:formatCode>0%</c:formatCode>
                <c:ptCount val="4"/>
                <c:pt idx="0">
                  <c:v>0.22071366812329118</c:v>
                </c:pt>
                <c:pt idx="1">
                  <c:v>0.10242851547199373</c:v>
                </c:pt>
                <c:pt idx="2">
                  <c:v>5.1744413955311645E-2</c:v>
                </c:pt>
                <c:pt idx="3">
                  <c:v>8.8249900675407236E-2</c:v>
                </c:pt>
              </c:numCache>
            </c:numRef>
          </c:val>
          <c:extLst>
            <c:ext xmlns:c16="http://schemas.microsoft.com/office/drawing/2014/chart" uri="{C3380CC4-5D6E-409C-BE32-E72D297353CC}">
              <c16:uniqueId val="{00000005-A8FF-9847-A919-E468FEF35F87}"/>
            </c:ext>
          </c:extLst>
        </c:ser>
        <c:dLbls>
          <c:dLblPos val="outEnd"/>
          <c:showLegendKey val="0"/>
          <c:showVal val="1"/>
          <c:showCatName val="0"/>
          <c:showSerName val="0"/>
          <c:showPercent val="0"/>
          <c:showBubbleSize val="0"/>
        </c:dLbls>
        <c:gapWidth val="149"/>
        <c:overlap val="-27"/>
        <c:axId val="1646660239"/>
        <c:axId val="1648189983"/>
      </c:barChart>
      <c:catAx>
        <c:axId val="1646660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189983"/>
        <c:crosses val="autoZero"/>
        <c:auto val="1"/>
        <c:lblAlgn val="ctr"/>
        <c:lblOffset val="100"/>
        <c:noMultiLvlLbl val="0"/>
      </c:catAx>
      <c:valAx>
        <c:axId val="16481899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Drop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6660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Control: Avg. time per step for each age bucket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Sheet1!$O$67</c:f>
              <c:strCache>
                <c:ptCount val="1"/>
                <c:pt idx="0">
                  <c:v>17-37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Sheet1!$P$65:$S$66</c:f>
              <c:strCache>
                <c:ptCount val="4"/>
                <c:pt idx="0">
                  <c:v>Start avg time</c:v>
                </c:pt>
                <c:pt idx="1">
                  <c:v>Step 1 avg time</c:v>
                </c:pt>
                <c:pt idx="2">
                  <c:v>Step 2 avg time</c:v>
                </c:pt>
                <c:pt idx="3">
                  <c:v>Step 3 avg time</c:v>
                </c:pt>
              </c:strCache>
              <c:extLst/>
            </c:strRef>
          </c:cat>
          <c:val>
            <c:numRef>
              <c:f>Sheet1!$P$67:$S$67</c:f>
              <c:numCache>
                <c:formatCode>0</c:formatCode>
                <c:ptCount val="4"/>
                <c:pt idx="0">
                  <c:v>28</c:v>
                </c:pt>
                <c:pt idx="1">
                  <c:v>20</c:v>
                </c:pt>
                <c:pt idx="2">
                  <c:v>88</c:v>
                </c:pt>
                <c:pt idx="3">
                  <c:v>89</c:v>
                </c:pt>
              </c:numCache>
            </c:numRef>
          </c:val>
          <c:extLst>
            <c:ext xmlns:c16="http://schemas.microsoft.com/office/drawing/2014/chart" uri="{C3380CC4-5D6E-409C-BE32-E72D297353CC}">
              <c16:uniqueId val="{00000000-EA3D-D94E-916E-7FD483409786}"/>
            </c:ext>
          </c:extLst>
        </c:ser>
        <c:ser>
          <c:idx val="1"/>
          <c:order val="1"/>
          <c:tx>
            <c:strRef>
              <c:f>Sheet1!$O$68</c:f>
              <c:strCache>
                <c:ptCount val="1"/>
                <c:pt idx="0">
                  <c:v>37-57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Sheet1!$P$65:$S$66</c:f>
              <c:strCache>
                <c:ptCount val="4"/>
                <c:pt idx="0">
                  <c:v>Start avg time</c:v>
                </c:pt>
                <c:pt idx="1">
                  <c:v>Step 1 avg time</c:v>
                </c:pt>
                <c:pt idx="2">
                  <c:v>Step 2 avg time</c:v>
                </c:pt>
                <c:pt idx="3">
                  <c:v>Step 3 avg time</c:v>
                </c:pt>
              </c:strCache>
              <c:extLst/>
            </c:strRef>
          </c:cat>
          <c:val>
            <c:numRef>
              <c:f>Sheet1!$P$68:$S$68</c:f>
              <c:numCache>
                <c:formatCode>0</c:formatCode>
                <c:ptCount val="4"/>
                <c:pt idx="0">
                  <c:v>34</c:v>
                </c:pt>
                <c:pt idx="1">
                  <c:v>34</c:v>
                </c:pt>
                <c:pt idx="2">
                  <c:v>103</c:v>
                </c:pt>
                <c:pt idx="3">
                  <c:v>118</c:v>
                </c:pt>
              </c:numCache>
            </c:numRef>
          </c:val>
          <c:extLst>
            <c:ext xmlns:c16="http://schemas.microsoft.com/office/drawing/2014/chart" uri="{C3380CC4-5D6E-409C-BE32-E72D297353CC}">
              <c16:uniqueId val="{00000001-EA3D-D94E-916E-7FD483409786}"/>
            </c:ext>
          </c:extLst>
        </c:ser>
        <c:ser>
          <c:idx val="2"/>
          <c:order val="2"/>
          <c:tx>
            <c:strRef>
              <c:f>Sheet1!$O$69</c:f>
              <c:strCache>
                <c:ptCount val="1"/>
                <c:pt idx="0">
                  <c:v>57-77</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Sheet1!$P$65:$S$66</c:f>
              <c:strCache>
                <c:ptCount val="4"/>
                <c:pt idx="0">
                  <c:v>Start avg time</c:v>
                </c:pt>
                <c:pt idx="1">
                  <c:v>Step 1 avg time</c:v>
                </c:pt>
                <c:pt idx="2">
                  <c:v>Step 2 avg time</c:v>
                </c:pt>
                <c:pt idx="3">
                  <c:v>Step 3 avg time</c:v>
                </c:pt>
              </c:strCache>
              <c:extLst/>
            </c:strRef>
          </c:cat>
          <c:val>
            <c:numRef>
              <c:f>Sheet1!$P$69:$S$69</c:f>
              <c:numCache>
                <c:formatCode>0</c:formatCode>
                <c:ptCount val="4"/>
                <c:pt idx="0">
                  <c:v>48</c:v>
                </c:pt>
                <c:pt idx="1">
                  <c:v>46</c:v>
                </c:pt>
                <c:pt idx="2">
                  <c:v>70</c:v>
                </c:pt>
                <c:pt idx="3">
                  <c:v>177</c:v>
                </c:pt>
              </c:numCache>
            </c:numRef>
          </c:val>
          <c:extLst>
            <c:ext xmlns:c16="http://schemas.microsoft.com/office/drawing/2014/chart" uri="{C3380CC4-5D6E-409C-BE32-E72D297353CC}">
              <c16:uniqueId val="{00000002-EA3D-D94E-916E-7FD483409786}"/>
            </c:ext>
          </c:extLst>
        </c:ser>
        <c:ser>
          <c:idx val="3"/>
          <c:order val="3"/>
          <c:tx>
            <c:strRef>
              <c:f>Sheet1!$O$70</c:f>
              <c:strCache>
                <c:ptCount val="1"/>
                <c:pt idx="0">
                  <c:v>77-97</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Sheet1!$P$65:$S$66</c:f>
              <c:strCache>
                <c:ptCount val="4"/>
                <c:pt idx="0">
                  <c:v>Start avg time</c:v>
                </c:pt>
                <c:pt idx="1">
                  <c:v>Step 1 avg time</c:v>
                </c:pt>
                <c:pt idx="2">
                  <c:v>Step 2 avg time</c:v>
                </c:pt>
                <c:pt idx="3">
                  <c:v>Step 3 avg time</c:v>
                </c:pt>
              </c:strCache>
              <c:extLst/>
            </c:strRef>
          </c:cat>
          <c:val>
            <c:numRef>
              <c:f>Sheet1!$P$70:$S$70</c:f>
              <c:numCache>
                <c:formatCode>0</c:formatCode>
                <c:ptCount val="4"/>
                <c:pt idx="0">
                  <c:v>65</c:v>
                </c:pt>
                <c:pt idx="1">
                  <c:v>59</c:v>
                </c:pt>
                <c:pt idx="2">
                  <c:v>55</c:v>
                </c:pt>
                <c:pt idx="3">
                  <c:v>201</c:v>
                </c:pt>
              </c:numCache>
            </c:numRef>
          </c:val>
          <c:extLst>
            <c:ext xmlns:c16="http://schemas.microsoft.com/office/drawing/2014/chart" uri="{C3380CC4-5D6E-409C-BE32-E72D297353CC}">
              <c16:uniqueId val="{00000003-EA3D-D94E-916E-7FD483409786}"/>
            </c:ext>
          </c:extLst>
        </c:ser>
        <c:dLbls>
          <c:showLegendKey val="0"/>
          <c:showVal val="0"/>
          <c:showCatName val="0"/>
          <c:showSerName val="0"/>
          <c:showPercent val="0"/>
          <c:showBubbleSize val="0"/>
        </c:dLbls>
        <c:gapWidth val="219"/>
        <c:overlap val="-27"/>
        <c:axId val="241582319"/>
        <c:axId val="241583951"/>
      </c:barChart>
      <c:catAx>
        <c:axId val="24158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583951"/>
        <c:crosses val="autoZero"/>
        <c:auto val="1"/>
        <c:lblAlgn val="ctr"/>
        <c:lblOffset val="100"/>
        <c:noMultiLvlLbl val="0"/>
      </c:catAx>
      <c:valAx>
        <c:axId val="24158395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5823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Avg. time per step for each age bucket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Sheet1!$O$55</c:f>
              <c:strCache>
                <c:ptCount val="1"/>
                <c:pt idx="0">
                  <c:v>17-37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Sheet1!$P$53:$S$54</c:f>
              <c:strCache>
                <c:ptCount val="4"/>
                <c:pt idx="0">
                  <c:v>Start avg time</c:v>
                </c:pt>
                <c:pt idx="1">
                  <c:v>Step 1 avg time</c:v>
                </c:pt>
                <c:pt idx="2">
                  <c:v>Step 2 avg time</c:v>
                </c:pt>
                <c:pt idx="3">
                  <c:v>Step 3 avg time</c:v>
                </c:pt>
              </c:strCache>
              <c:extLst/>
            </c:strRef>
          </c:cat>
          <c:val>
            <c:numRef>
              <c:f>Sheet1!$P$55:$S$55</c:f>
              <c:numCache>
                <c:formatCode>0</c:formatCode>
                <c:ptCount val="4"/>
                <c:pt idx="0">
                  <c:v>26</c:v>
                </c:pt>
                <c:pt idx="1">
                  <c:v>31</c:v>
                </c:pt>
                <c:pt idx="2">
                  <c:v>88</c:v>
                </c:pt>
                <c:pt idx="3">
                  <c:v>65</c:v>
                </c:pt>
              </c:numCache>
            </c:numRef>
          </c:val>
          <c:extLst>
            <c:ext xmlns:c16="http://schemas.microsoft.com/office/drawing/2014/chart" uri="{C3380CC4-5D6E-409C-BE32-E72D297353CC}">
              <c16:uniqueId val="{00000000-5812-4040-8FE8-731EE08199DE}"/>
            </c:ext>
          </c:extLst>
        </c:ser>
        <c:ser>
          <c:idx val="1"/>
          <c:order val="1"/>
          <c:tx>
            <c:strRef>
              <c:f>Sheet1!$O$56</c:f>
              <c:strCache>
                <c:ptCount val="1"/>
                <c:pt idx="0">
                  <c:v>37-57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Sheet1!$P$53:$S$54</c:f>
              <c:strCache>
                <c:ptCount val="4"/>
                <c:pt idx="0">
                  <c:v>Start avg time</c:v>
                </c:pt>
                <c:pt idx="1">
                  <c:v>Step 1 avg time</c:v>
                </c:pt>
                <c:pt idx="2">
                  <c:v>Step 2 avg time</c:v>
                </c:pt>
                <c:pt idx="3">
                  <c:v>Step 3 avg time</c:v>
                </c:pt>
              </c:strCache>
              <c:extLst/>
            </c:strRef>
          </c:cat>
          <c:val>
            <c:numRef>
              <c:f>Sheet1!$P$56:$S$56</c:f>
              <c:numCache>
                <c:formatCode>0</c:formatCode>
                <c:ptCount val="4"/>
                <c:pt idx="0">
                  <c:v>29</c:v>
                </c:pt>
                <c:pt idx="1">
                  <c:v>34</c:v>
                </c:pt>
                <c:pt idx="2">
                  <c:v>102</c:v>
                </c:pt>
                <c:pt idx="3">
                  <c:v>98</c:v>
                </c:pt>
              </c:numCache>
            </c:numRef>
          </c:val>
          <c:extLst>
            <c:ext xmlns:c16="http://schemas.microsoft.com/office/drawing/2014/chart" uri="{C3380CC4-5D6E-409C-BE32-E72D297353CC}">
              <c16:uniqueId val="{00000001-5812-4040-8FE8-731EE08199DE}"/>
            </c:ext>
          </c:extLst>
        </c:ser>
        <c:ser>
          <c:idx val="2"/>
          <c:order val="2"/>
          <c:tx>
            <c:strRef>
              <c:f>Sheet1!$O$57</c:f>
              <c:strCache>
                <c:ptCount val="1"/>
                <c:pt idx="0">
                  <c:v>57-77</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Sheet1!$P$53:$S$54</c:f>
              <c:strCache>
                <c:ptCount val="4"/>
                <c:pt idx="0">
                  <c:v>Start avg time</c:v>
                </c:pt>
                <c:pt idx="1">
                  <c:v>Step 1 avg time</c:v>
                </c:pt>
                <c:pt idx="2">
                  <c:v>Step 2 avg time</c:v>
                </c:pt>
                <c:pt idx="3">
                  <c:v>Step 3 avg time</c:v>
                </c:pt>
              </c:strCache>
              <c:extLst/>
            </c:strRef>
          </c:cat>
          <c:val>
            <c:numRef>
              <c:f>Sheet1!$P$57:$S$57</c:f>
              <c:numCache>
                <c:formatCode>0</c:formatCode>
                <c:ptCount val="4"/>
                <c:pt idx="0">
                  <c:v>37</c:v>
                </c:pt>
                <c:pt idx="1">
                  <c:v>45</c:v>
                </c:pt>
                <c:pt idx="2">
                  <c:v>70</c:v>
                </c:pt>
                <c:pt idx="3">
                  <c:v>157</c:v>
                </c:pt>
              </c:numCache>
            </c:numRef>
          </c:val>
          <c:extLst>
            <c:ext xmlns:c16="http://schemas.microsoft.com/office/drawing/2014/chart" uri="{C3380CC4-5D6E-409C-BE32-E72D297353CC}">
              <c16:uniqueId val="{00000002-5812-4040-8FE8-731EE08199DE}"/>
            </c:ext>
          </c:extLst>
        </c:ser>
        <c:ser>
          <c:idx val="3"/>
          <c:order val="3"/>
          <c:tx>
            <c:strRef>
              <c:f>Sheet1!$O$58</c:f>
              <c:strCache>
                <c:ptCount val="1"/>
                <c:pt idx="0">
                  <c:v>77-97</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Sheet1!$P$53:$S$54</c:f>
              <c:strCache>
                <c:ptCount val="4"/>
                <c:pt idx="0">
                  <c:v>Start avg time</c:v>
                </c:pt>
                <c:pt idx="1">
                  <c:v>Step 1 avg time</c:v>
                </c:pt>
                <c:pt idx="2">
                  <c:v>Step 2 avg time</c:v>
                </c:pt>
                <c:pt idx="3">
                  <c:v>Step 3 avg time</c:v>
                </c:pt>
              </c:strCache>
              <c:extLst/>
            </c:strRef>
          </c:cat>
          <c:val>
            <c:numRef>
              <c:f>Sheet1!$P$58:$S$58</c:f>
              <c:numCache>
                <c:formatCode>0</c:formatCode>
                <c:ptCount val="4"/>
                <c:pt idx="0">
                  <c:v>42</c:v>
                </c:pt>
                <c:pt idx="1">
                  <c:v>55</c:v>
                </c:pt>
                <c:pt idx="2">
                  <c:v>54</c:v>
                </c:pt>
                <c:pt idx="3">
                  <c:v>186</c:v>
                </c:pt>
              </c:numCache>
            </c:numRef>
          </c:val>
          <c:extLst>
            <c:ext xmlns:c16="http://schemas.microsoft.com/office/drawing/2014/chart" uri="{C3380CC4-5D6E-409C-BE32-E72D297353CC}">
              <c16:uniqueId val="{00000003-5812-4040-8FE8-731EE08199DE}"/>
            </c:ext>
          </c:extLst>
        </c:ser>
        <c:dLbls>
          <c:showLegendKey val="0"/>
          <c:showVal val="0"/>
          <c:showCatName val="0"/>
          <c:showSerName val="0"/>
          <c:showPercent val="0"/>
          <c:showBubbleSize val="0"/>
        </c:dLbls>
        <c:gapWidth val="219"/>
        <c:overlap val="-27"/>
        <c:axId val="241678863"/>
        <c:axId val="241248079"/>
      </c:barChart>
      <c:catAx>
        <c:axId val="241678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248079"/>
        <c:crosses val="autoZero"/>
        <c:auto val="1"/>
        <c:lblAlgn val="ctr"/>
        <c:lblOffset val="100"/>
        <c:noMultiLvlLbl val="0"/>
      </c:catAx>
      <c:valAx>
        <c:axId val="2412480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678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Control: Avg. time (sec) per step for each tenure bucket</a:t>
            </a:r>
          </a:p>
        </c:rich>
      </c:tx>
      <c:layout>
        <c:manualLayout>
          <c:xMode val="edge"/>
          <c:yMode val="edge"/>
          <c:x val="0.16595122484689417"/>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Sheet1!$E$83</c:f>
              <c:strCache>
                <c:ptCount val="1"/>
                <c:pt idx="0">
                  <c:v>1-11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Sheet1!$F$81:$I$82</c:f>
              <c:strCache>
                <c:ptCount val="4"/>
                <c:pt idx="0">
                  <c:v>Start avg time</c:v>
                </c:pt>
                <c:pt idx="1">
                  <c:v>Step 1 avg time</c:v>
                </c:pt>
                <c:pt idx="2">
                  <c:v>Step 2 avg time</c:v>
                </c:pt>
                <c:pt idx="3">
                  <c:v>Step 3 avg time</c:v>
                </c:pt>
              </c:strCache>
              <c:extLst/>
            </c:strRef>
          </c:cat>
          <c:val>
            <c:numRef>
              <c:f>Sheet1!$F$83:$I$83</c:f>
              <c:numCache>
                <c:formatCode>0</c:formatCode>
                <c:ptCount val="4"/>
                <c:pt idx="0">
                  <c:v>36</c:v>
                </c:pt>
                <c:pt idx="1">
                  <c:v>26</c:v>
                </c:pt>
                <c:pt idx="2">
                  <c:v>88</c:v>
                </c:pt>
                <c:pt idx="3">
                  <c:v>120</c:v>
                </c:pt>
              </c:numCache>
            </c:numRef>
          </c:val>
          <c:extLst>
            <c:ext xmlns:c16="http://schemas.microsoft.com/office/drawing/2014/chart" uri="{C3380CC4-5D6E-409C-BE32-E72D297353CC}">
              <c16:uniqueId val="{00000000-7E4A-1E46-B191-63DB313415CE}"/>
            </c:ext>
          </c:extLst>
        </c:ser>
        <c:ser>
          <c:idx val="1"/>
          <c:order val="1"/>
          <c:tx>
            <c:strRef>
              <c:f>Sheet1!$E$84</c:f>
              <c:strCache>
                <c:ptCount val="1"/>
                <c:pt idx="0">
                  <c:v>11-22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Sheet1!$F$81:$I$82</c:f>
              <c:strCache>
                <c:ptCount val="4"/>
                <c:pt idx="0">
                  <c:v>Start avg time</c:v>
                </c:pt>
                <c:pt idx="1">
                  <c:v>Step 1 avg time</c:v>
                </c:pt>
                <c:pt idx="2">
                  <c:v>Step 2 avg time</c:v>
                </c:pt>
                <c:pt idx="3">
                  <c:v>Step 3 avg time</c:v>
                </c:pt>
              </c:strCache>
              <c:extLst/>
            </c:strRef>
          </c:cat>
          <c:val>
            <c:numRef>
              <c:f>Sheet1!$F$84:$I$84</c:f>
              <c:numCache>
                <c:formatCode>0</c:formatCode>
                <c:ptCount val="4"/>
                <c:pt idx="0">
                  <c:v>38</c:v>
                </c:pt>
                <c:pt idx="1">
                  <c:v>40</c:v>
                </c:pt>
                <c:pt idx="2">
                  <c:v>88</c:v>
                </c:pt>
                <c:pt idx="3">
                  <c:v>131</c:v>
                </c:pt>
              </c:numCache>
            </c:numRef>
          </c:val>
          <c:extLst>
            <c:ext xmlns:c16="http://schemas.microsoft.com/office/drawing/2014/chart" uri="{C3380CC4-5D6E-409C-BE32-E72D297353CC}">
              <c16:uniqueId val="{00000001-7E4A-1E46-B191-63DB313415CE}"/>
            </c:ext>
          </c:extLst>
        </c:ser>
        <c:ser>
          <c:idx val="2"/>
          <c:order val="2"/>
          <c:tx>
            <c:strRef>
              <c:f>Sheet1!$E$85</c:f>
              <c:strCache>
                <c:ptCount val="1"/>
                <c:pt idx="0">
                  <c:v>22-33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Sheet1!$F$81:$I$82</c:f>
              <c:strCache>
                <c:ptCount val="4"/>
                <c:pt idx="0">
                  <c:v>Start avg time</c:v>
                </c:pt>
                <c:pt idx="1">
                  <c:v>Step 1 avg time</c:v>
                </c:pt>
                <c:pt idx="2">
                  <c:v>Step 2 avg time</c:v>
                </c:pt>
                <c:pt idx="3">
                  <c:v>Step 3 avg time</c:v>
                </c:pt>
              </c:strCache>
              <c:extLst/>
            </c:strRef>
          </c:cat>
          <c:val>
            <c:numRef>
              <c:f>Sheet1!$F$85:$I$85</c:f>
              <c:numCache>
                <c:formatCode>0</c:formatCode>
                <c:ptCount val="4"/>
                <c:pt idx="0">
                  <c:v>40</c:v>
                </c:pt>
                <c:pt idx="1">
                  <c:v>45</c:v>
                </c:pt>
                <c:pt idx="2">
                  <c:v>77</c:v>
                </c:pt>
                <c:pt idx="3">
                  <c:v>139</c:v>
                </c:pt>
              </c:numCache>
            </c:numRef>
          </c:val>
          <c:extLst>
            <c:ext xmlns:c16="http://schemas.microsoft.com/office/drawing/2014/chart" uri="{C3380CC4-5D6E-409C-BE32-E72D297353CC}">
              <c16:uniqueId val="{00000002-7E4A-1E46-B191-63DB313415CE}"/>
            </c:ext>
          </c:extLst>
        </c:ser>
        <c:ser>
          <c:idx val="3"/>
          <c:order val="3"/>
          <c:tx>
            <c:strRef>
              <c:f>Sheet1!$E$86</c:f>
              <c:strCache>
                <c:ptCount val="1"/>
                <c:pt idx="0">
                  <c:v>33-44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Sheet1!$F$81:$I$82</c:f>
              <c:strCache>
                <c:ptCount val="4"/>
                <c:pt idx="0">
                  <c:v>Start avg time</c:v>
                </c:pt>
                <c:pt idx="1">
                  <c:v>Step 1 avg time</c:v>
                </c:pt>
                <c:pt idx="2">
                  <c:v>Step 2 avg time</c:v>
                </c:pt>
                <c:pt idx="3">
                  <c:v>Step 3 avg time</c:v>
                </c:pt>
              </c:strCache>
              <c:extLst/>
            </c:strRef>
          </c:cat>
          <c:val>
            <c:numRef>
              <c:f>Sheet1!$F$86:$I$86</c:f>
              <c:numCache>
                <c:formatCode>0</c:formatCode>
                <c:ptCount val="4"/>
                <c:pt idx="0">
                  <c:v>45</c:v>
                </c:pt>
                <c:pt idx="1">
                  <c:v>52</c:v>
                </c:pt>
                <c:pt idx="2">
                  <c:v>83</c:v>
                </c:pt>
                <c:pt idx="3">
                  <c:v>145</c:v>
                </c:pt>
              </c:numCache>
            </c:numRef>
          </c:val>
          <c:extLst>
            <c:ext xmlns:c16="http://schemas.microsoft.com/office/drawing/2014/chart" uri="{C3380CC4-5D6E-409C-BE32-E72D297353CC}">
              <c16:uniqueId val="{00000003-7E4A-1E46-B191-63DB313415CE}"/>
            </c:ext>
          </c:extLst>
        </c:ser>
        <c:ser>
          <c:idx val="4"/>
          <c:order val="4"/>
          <c:tx>
            <c:strRef>
              <c:f>Sheet1!$E$87</c:f>
              <c:strCache>
                <c:ptCount val="1"/>
                <c:pt idx="0">
                  <c:v>44-55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Sheet1!$F$81:$I$82</c:f>
              <c:strCache>
                <c:ptCount val="4"/>
                <c:pt idx="0">
                  <c:v>Start avg time</c:v>
                </c:pt>
                <c:pt idx="1">
                  <c:v>Step 1 avg time</c:v>
                </c:pt>
                <c:pt idx="2">
                  <c:v>Step 2 avg time</c:v>
                </c:pt>
                <c:pt idx="3">
                  <c:v>Step 3 avg time</c:v>
                </c:pt>
              </c:strCache>
              <c:extLst/>
            </c:strRef>
          </c:cat>
          <c:val>
            <c:numRef>
              <c:f>Sheet1!$F$87:$I$87</c:f>
              <c:numCache>
                <c:formatCode>0</c:formatCode>
                <c:ptCount val="4"/>
                <c:pt idx="0">
                  <c:v>29</c:v>
                </c:pt>
                <c:pt idx="1">
                  <c:v>49</c:v>
                </c:pt>
                <c:pt idx="2">
                  <c:v>52</c:v>
                </c:pt>
                <c:pt idx="3">
                  <c:v>117</c:v>
                </c:pt>
              </c:numCache>
            </c:numRef>
          </c:val>
          <c:extLst>
            <c:ext xmlns:c16="http://schemas.microsoft.com/office/drawing/2014/chart" uri="{C3380CC4-5D6E-409C-BE32-E72D297353CC}">
              <c16:uniqueId val="{00000004-7E4A-1E46-B191-63DB313415CE}"/>
            </c:ext>
          </c:extLst>
        </c:ser>
        <c:dLbls>
          <c:showLegendKey val="0"/>
          <c:showVal val="0"/>
          <c:showCatName val="0"/>
          <c:showSerName val="0"/>
          <c:showPercent val="0"/>
          <c:showBubbleSize val="0"/>
        </c:dLbls>
        <c:gapWidth val="219"/>
        <c:overlap val="-27"/>
        <c:axId val="768070159"/>
        <c:axId val="768071791"/>
      </c:barChart>
      <c:catAx>
        <c:axId val="768070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071791"/>
        <c:crosses val="autoZero"/>
        <c:auto val="1"/>
        <c:lblAlgn val="ctr"/>
        <c:lblOffset val="100"/>
        <c:noMultiLvlLbl val="0"/>
      </c:catAx>
      <c:valAx>
        <c:axId val="7680717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070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Avg. time (sec)</a:t>
            </a:r>
            <a:r>
              <a:rPr lang="en-US" baseline="0"/>
              <a:t> </a:t>
            </a:r>
            <a:r>
              <a:rPr lang="en-US"/>
              <a:t>per step for each tenure bucket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Sheet1!$M$83</c:f>
              <c:strCache>
                <c:ptCount val="1"/>
                <c:pt idx="0">
                  <c:v>1-11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Sheet1!$N$81:$Q$82</c:f>
              <c:strCache>
                <c:ptCount val="4"/>
                <c:pt idx="0">
                  <c:v>Start avg time</c:v>
                </c:pt>
                <c:pt idx="1">
                  <c:v>Step 1 avg time</c:v>
                </c:pt>
                <c:pt idx="2">
                  <c:v>Step 2 avg time</c:v>
                </c:pt>
                <c:pt idx="3">
                  <c:v>Step 3 avg time</c:v>
                </c:pt>
              </c:strCache>
              <c:extLst/>
            </c:strRef>
          </c:cat>
          <c:val>
            <c:numRef>
              <c:f>Sheet1!$N$83:$Q$83</c:f>
              <c:numCache>
                <c:formatCode>0</c:formatCode>
                <c:ptCount val="4"/>
                <c:pt idx="0">
                  <c:v>30</c:v>
                </c:pt>
                <c:pt idx="1">
                  <c:v>35</c:v>
                </c:pt>
                <c:pt idx="2">
                  <c:v>88</c:v>
                </c:pt>
                <c:pt idx="3">
                  <c:v>98</c:v>
                </c:pt>
              </c:numCache>
            </c:numRef>
          </c:val>
          <c:extLst>
            <c:ext xmlns:c16="http://schemas.microsoft.com/office/drawing/2014/chart" uri="{C3380CC4-5D6E-409C-BE32-E72D297353CC}">
              <c16:uniqueId val="{00000000-C011-B04F-8340-BC992C4A6A69}"/>
            </c:ext>
          </c:extLst>
        </c:ser>
        <c:ser>
          <c:idx val="1"/>
          <c:order val="1"/>
          <c:tx>
            <c:strRef>
              <c:f>Sheet1!$M$84</c:f>
              <c:strCache>
                <c:ptCount val="1"/>
                <c:pt idx="0">
                  <c:v>11-22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Sheet1!$N$81:$Q$82</c:f>
              <c:strCache>
                <c:ptCount val="4"/>
                <c:pt idx="0">
                  <c:v>Start avg time</c:v>
                </c:pt>
                <c:pt idx="1">
                  <c:v>Step 1 avg time</c:v>
                </c:pt>
                <c:pt idx="2">
                  <c:v>Step 2 avg time</c:v>
                </c:pt>
                <c:pt idx="3">
                  <c:v>Step 3 avg time</c:v>
                </c:pt>
              </c:strCache>
              <c:extLst/>
            </c:strRef>
          </c:cat>
          <c:val>
            <c:numRef>
              <c:f>Sheet1!$N$84:$Q$84</c:f>
              <c:numCache>
                <c:formatCode>0</c:formatCode>
                <c:ptCount val="4"/>
                <c:pt idx="0">
                  <c:v>31</c:v>
                </c:pt>
                <c:pt idx="1">
                  <c:v>37</c:v>
                </c:pt>
                <c:pt idx="2">
                  <c:v>88</c:v>
                </c:pt>
                <c:pt idx="3">
                  <c:v>107</c:v>
                </c:pt>
              </c:numCache>
            </c:numRef>
          </c:val>
          <c:extLst>
            <c:ext xmlns:c16="http://schemas.microsoft.com/office/drawing/2014/chart" uri="{C3380CC4-5D6E-409C-BE32-E72D297353CC}">
              <c16:uniqueId val="{00000001-C011-B04F-8340-BC992C4A6A69}"/>
            </c:ext>
          </c:extLst>
        </c:ser>
        <c:ser>
          <c:idx val="2"/>
          <c:order val="2"/>
          <c:tx>
            <c:strRef>
              <c:f>Sheet1!$M$85</c:f>
              <c:strCache>
                <c:ptCount val="1"/>
                <c:pt idx="0">
                  <c:v>22-33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Sheet1!$N$81:$Q$82</c:f>
              <c:strCache>
                <c:ptCount val="4"/>
                <c:pt idx="0">
                  <c:v>Start avg time</c:v>
                </c:pt>
                <c:pt idx="1">
                  <c:v>Step 1 avg time</c:v>
                </c:pt>
                <c:pt idx="2">
                  <c:v>Step 2 avg time</c:v>
                </c:pt>
                <c:pt idx="3">
                  <c:v>Step 3 avg time</c:v>
                </c:pt>
              </c:strCache>
              <c:extLst/>
            </c:strRef>
          </c:cat>
          <c:val>
            <c:numRef>
              <c:f>Sheet1!$N$85:$Q$85</c:f>
              <c:numCache>
                <c:formatCode>0</c:formatCode>
                <c:ptCount val="4"/>
                <c:pt idx="0">
                  <c:v>32</c:v>
                </c:pt>
                <c:pt idx="1">
                  <c:v>44</c:v>
                </c:pt>
                <c:pt idx="2">
                  <c:v>77</c:v>
                </c:pt>
                <c:pt idx="3">
                  <c:v>128</c:v>
                </c:pt>
              </c:numCache>
            </c:numRef>
          </c:val>
          <c:extLst>
            <c:ext xmlns:c16="http://schemas.microsoft.com/office/drawing/2014/chart" uri="{C3380CC4-5D6E-409C-BE32-E72D297353CC}">
              <c16:uniqueId val="{00000002-C011-B04F-8340-BC992C4A6A69}"/>
            </c:ext>
          </c:extLst>
        </c:ser>
        <c:ser>
          <c:idx val="3"/>
          <c:order val="3"/>
          <c:tx>
            <c:strRef>
              <c:f>Sheet1!$M$86</c:f>
              <c:strCache>
                <c:ptCount val="1"/>
                <c:pt idx="0">
                  <c:v>33-44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Sheet1!$N$81:$Q$82</c:f>
              <c:strCache>
                <c:ptCount val="4"/>
                <c:pt idx="0">
                  <c:v>Start avg time</c:v>
                </c:pt>
                <c:pt idx="1">
                  <c:v>Step 1 avg time</c:v>
                </c:pt>
                <c:pt idx="2">
                  <c:v>Step 2 avg time</c:v>
                </c:pt>
                <c:pt idx="3">
                  <c:v>Step 3 avg time</c:v>
                </c:pt>
              </c:strCache>
              <c:extLst/>
            </c:strRef>
          </c:cat>
          <c:val>
            <c:numRef>
              <c:f>Sheet1!$N$86:$Q$86</c:f>
              <c:numCache>
                <c:formatCode>0</c:formatCode>
                <c:ptCount val="4"/>
                <c:pt idx="0">
                  <c:v>34</c:v>
                </c:pt>
                <c:pt idx="1">
                  <c:v>49</c:v>
                </c:pt>
                <c:pt idx="2">
                  <c:v>62</c:v>
                </c:pt>
                <c:pt idx="3">
                  <c:v>129</c:v>
                </c:pt>
              </c:numCache>
            </c:numRef>
          </c:val>
          <c:extLst>
            <c:ext xmlns:c16="http://schemas.microsoft.com/office/drawing/2014/chart" uri="{C3380CC4-5D6E-409C-BE32-E72D297353CC}">
              <c16:uniqueId val="{00000003-C011-B04F-8340-BC992C4A6A69}"/>
            </c:ext>
          </c:extLst>
        </c:ser>
        <c:ser>
          <c:idx val="4"/>
          <c:order val="4"/>
          <c:tx>
            <c:strRef>
              <c:f>Sheet1!$M$87</c:f>
              <c:strCache>
                <c:ptCount val="1"/>
                <c:pt idx="0">
                  <c:v>44-55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Sheet1!$N$81:$Q$82</c:f>
              <c:strCache>
                <c:ptCount val="4"/>
                <c:pt idx="0">
                  <c:v>Start avg time</c:v>
                </c:pt>
                <c:pt idx="1">
                  <c:v>Step 1 avg time</c:v>
                </c:pt>
                <c:pt idx="2">
                  <c:v>Step 2 avg time</c:v>
                </c:pt>
                <c:pt idx="3">
                  <c:v>Step 3 avg time</c:v>
                </c:pt>
              </c:strCache>
              <c:extLst/>
            </c:strRef>
          </c:cat>
          <c:val>
            <c:numRef>
              <c:f>Sheet1!$N$87:$Q$87</c:f>
              <c:numCache>
                <c:formatCode>0</c:formatCode>
                <c:ptCount val="4"/>
                <c:pt idx="0">
                  <c:v>51</c:v>
                </c:pt>
                <c:pt idx="1">
                  <c:v>34</c:v>
                </c:pt>
                <c:pt idx="2">
                  <c:v>84</c:v>
                </c:pt>
                <c:pt idx="3">
                  <c:v>186</c:v>
                </c:pt>
              </c:numCache>
            </c:numRef>
          </c:val>
          <c:extLst>
            <c:ext xmlns:c16="http://schemas.microsoft.com/office/drawing/2014/chart" uri="{C3380CC4-5D6E-409C-BE32-E72D297353CC}">
              <c16:uniqueId val="{00000004-C011-B04F-8340-BC992C4A6A69}"/>
            </c:ext>
          </c:extLst>
        </c:ser>
        <c:dLbls>
          <c:showLegendKey val="0"/>
          <c:showVal val="0"/>
          <c:showCatName val="0"/>
          <c:showSerName val="0"/>
          <c:showPercent val="0"/>
          <c:showBubbleSize val="0"/>
        </c:dLbls>
        <c:gapWidth val="219"/>
        <c:overlap val="-27"/>
        <c:axId val="767985871"/>
        <c:axId val="767844127"/>
      </c:barChart>
      <c:catAx>
        <c:axId val="76798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844127"/>
        <c:crosses val="autoZero"/>
        <c:auto val="1"/>
        <c:lblAlgn val="ctr"/>
        <c:lblOffset val="100"/>
        <c:noMultiLvlLbl val="0"/>
      </c:catAx>
      <c:valAx>
        <c:axId val="7678441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98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a:effectLst/>
              </a:rPr>
              <a:t>Control: Age buckets vs balance</a:t>
            </a:r>
            <a:endParaRPr lang="en-IN"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600568907944099"/>
          <c:y val="0.15782407407407409"/>
          <c:w val="0.67992579461598712"/>
          <c:h val="0.5787182852143482"/>
        </c:manualLayout>
      </c:layout>
      <c:barChart>
        <c:barDir val="col"/>
        <c:grouping val="clustered"/>
        <c:varyColors val="0"/>
        <c:ser>
          <c:idx val="1"/>
          <c:order val="1"/>
          <c:tx>
            <c:strRef>
              <c:f>'Age vs balance'!$AG$4</c:f>
              <c:strCache>
                <c:ptCount val="1"/>
                <c:pt idx="0">
                  <c:v>Avg Balance per client</c:v>
                </c:pt>
              </c:strCache>
            </c:strRef>
          </c:tx>
          <c:spPr>
            <a:solidFill>
              <a:schemeClr val="accent3">
                <a:lumMod val="40000"/>
                <a:lumOff val="60000"/>
              </a:schemeClr>
            </a:solidFill>
            <a:ln>
              <a:noFill/>
            </a:ln>
            <a:effectLst/>
          </c:spPr>
          <c:invertIfNegative val="0"/>
          <c:cat>
            <c:strRef>
              <c:f>'Age vs balance'!$AD$5:$AD$8</c:f>
              <c:strCache>
                <c:ptCount val="4"/>
                <c:pt idx="0">
                  <c:v>17-37 yrs</c:v>
                </c:pt>
                <c:pt idx="1">
                  <c:v>37-57 yrs</c:v>
                </c:pt>
                <c:pt idx="2">
                  <c:v>57-77 yrs</c:v>
                </c:pt>
                <c:pt idx="3">
                  <c:v>77-97 yrs</c:v>
                </c:pt>
              </c:strCache>
            </c:strRef>
          </c:cat>
          <c:val>
            <c:numRef>
              <c:f>'Age vs balance'!$AG$5:$AG$8</c:f>
              <c:numCache>
                <c:formatCode>0</c:formatCode>
                <c:ptCount val="4"/>
                <c:pt idx="0">
                  <c:v>74365.487810239443</c:v>
                </c:pt>
                <c:pt idx="1">
                  <c:v>151362.69914439102</c:v>
                </c:pt>
                <c:pt idx="2">
                  <c:v>217189.37544076354</c:v>
                </c:pt>
                <c:pt idx="3">
                  <c:v>271379.59458695626</c:v>
                </c:pt>
              </c:numCache>
            </c:numRef>
          </c:val>
          <c:extLst>
            <c:ext xmlns:c16="http://schemas.microsoft.com/office/drawing/2014/chart" uri="{C3380CC4-5D6E-409C-BE32-E72D297353CC}">
              <c16:uniqueId val="{00000000-1880-D64A-8726-DC74152FCB62}"/>
            </c:ext>
          </c:extLst>
        </c:ser>
        <c:dLbls>
          <c:showLegendKey val="0"/>
          <c:showVal val="0"/>
          <c:showCatName val="0"/>
          <c:showSerName val="0"/>
          <c:showPercent val="0"/>
          <c:showBubbleSize val="0"/>
        </c:dLbls>
        <c:gapWidth val="219"/>
        <c:axId val="271214399"/>
        <c:axId val="1938315759"/>
      </c:barChart>
      <c:lineChart>
        <c:grouping val="standard"/>
        <c:varyColors val="0"/>
        <c:ser>
          <c:idx val="0"/>
          <c:order val="0"/>
          <c:tx>
            <c:strRef>
              <c:f>'Age vs balance'!$AF$4</c:f>
              <c:strCache>
                <c:ptCount val="1"/>
                <c:pt idx="0">
                  <c:v>Count of Client IDs</c:v>
                </c:pt>
              </c:strCache>
            </c:strRef>
          </c:tx>
          <c:spPr>
            <a:ln w="28575" cap="rnd">
              <a:solidFill>
                <a:schemeClr val="accent1"/>
              </a:solidFill>
              <a:round/>
            </a:ln>
            <a:effectLst/>
          </c:spPr>
          <c:marker>
            <c:symbol val="none"/>
          </c:marker>
          <c:dLbls>
            <c:spPr>
              <a:solidFill>
                <a:schemeClr val="tx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vs balance'!$AD$5:$AD$8</c:f>
              <c:strCache>
                <c:ptCount val="4"/>
                <c:pt idx="0">
                  <c:v>17-37 yrs</c:v>
                </c:pt>
                <c:pt idx="1">
                  <c:v>37-57 yrs</c:v>
                </c:pt>
                <c:pt idx="2">
                  <c:v>57-77 yrs</c:v>
                </c:pt>
                <c:pt idx="3">
                  <c:v>77-97 yrs</c:v>
                </c:pt>
              </c:strCache>
            </c:strRef>
          </c:cat>
          <c:val>
            <c:numRef>
              <c:f>'Age vs balance'!$AF$5:$AF$8</c:f>
              <c:numCache>
                <c:formatCode>General</c:formatCode>
                <c:ptCount val="4"/>
                <c:pt idx="0">
                  <c:v>7188</c:v>
                </c:pt>
                <c:pt idx="1">
                  <c:v>8754</c:v>
                </c:pt>
                <c:pt idx="2">
                  <c:v>7124</c:v>
                </c:pt>
                <c:pt idx="3">
                  <c:v>460</c:v>
                </c:pt>
              </c:numCache>
            </c:numRef>
          </c:val>
          <c:smooth val="0"/>
          <c:extLst>
            <c:ext xmlns:c16="http://schemas.microsoft.com/office/drawing/2014/chart" uri="{C3380CC4-5D6E-409C-BE32-E72D297353CC}">
              <c16:uniqueId val="{00000001-1880-D64A-8726-DC74152FCB62}"/>
            </c:ext>
          </c:extLst>
        </c:ser>
        <c:dLbls>
          <c:showLegendKey val="0"/>
          <c:showVal val="0"/>
          <c:showCatName val="0"/>
          <c:showSerName val="0"/>
          <c:showPercent val="0"/>
          <c:showBubbleSize val="0"/>
        </c:dLbls>
        <c:marker val="1"/>
        <c:smooth val="0"/>
        <c:axId val="271228799"/>
        <c:axId val="299276303"/>
      </c:lineChart>
      <c:catAx>
        <c:axId val="2712143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Age buckets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8315759"/>
        <c:crosses val="autoZero"/>
        <c:auto val="1"/>
        <c:lblAlgn val="ctr"/>
        <c:lblOffset val="100"/>
        <c:noMultiLvlLbl val="0"/>
      </c:catAx>
      <c:valAx>
        <c:axId val="19383157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 Balance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214399"/>
        <c:crosses val="autoZero"/>
        <c:crossBetween val="between"/>
      </c:valAx>
      <c:valAx>
        <c:axId val="29927630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 of Client IDs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228799"/>
        <c:crosses val="max"/>
        <c:crossBetween val="between"/>
      </c:valAx>
      <c:catAx>
        <c:axId val="271228799"/>
        <c:scaling>
          <c:orientation val="minMax"/>
        </c:scaling>
        <c:delete val="1"/>
        <c:axPos val="b"/>
        <c:numFmt formatCode="General" sourceLinked="1"/>
        <c:majorTickMark val="out"/>
        <c:minorTickMark val="none"/>
        <c:tickLblPos val="nextTo"/>
        <c:crossAx val="299276303"/>
        <c:crosses val="autoZero"/>
        <c:auto val="1"/>
        <c:lblAlgn val="ctr"/>
        <c:lblOffset val="100"/>
        <c:noMultiLvlLbl val="0"/>
      </c:catAx>
      <c:spPr>
        <a:noFill/>
        <a:ln>
          <a:noFill/>
        </a:ln>
        <a:effectLst/>
      </c:spPr>
    </c:plotArea>
    <c:legend>
      <c:legendPos val="b"/>
      <c:layout>
        <c:manualLayout>
          <c:xMode val="edge"/>
          <c:yMode val="edge"/>
          <c:x val="0.11554561569856124"/>
          <c:y val="0.8819280402449694"/>
          <c:w val="0.77414437069711839"/>
          <c:h val="9.492381160688247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Test: Age buckets vs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615048118985127"/>
          <c:y val="0.17171296296296296"/>
          <c:w val="0.66036570428696417"/>
          <c:h val="0.55094050743657041"/>
        </c:manualLayout>
      </c:layout>
      <c:barChart>
        <c:barDir val="col"/>
        <c:grouping val="clustered"/>
        <c:varyColors val="0"/>
        <c:ser>
          <c:idx val="1"/>
          <c:order val="1"/>
          <c:tx>
            <c:strRef>
              <c:f>'Age vs balance'!$G$4</c:f>
              <c:strCache>
                <c:ptCount val="1"/>
                <c:pt idx="0">
                  <c:v>Avg Balance per client</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vs balance'!$D$5:$D$8</c:f>
              <c:strCache>
                <c:ptCount val="4"/>
                <c:pt idx="0">
                  <c:v>17-37 yrs</c:v>
                </c:pt>
                <c:pt idx="1">
                  <c:v>37-57 yrs</c:v>
                </c:pt>
                <c:pt idx="2">
                  <c:v>57-77 yrs</c:v>
                </c:pt>
                <c:pt idx="3">
                  <c:v>77-97 yrs</c:v>
                </c:pt>
              </c:strCache>
            </c:strRef>
          </c:cat>
          <c:val>
            <c:numRef>
              <c:f>'Age vs balance'!$G$5:$G$8</c:f>
              <c:numCache>
                <c:formatCode>0</c:formatCode>
                <c:ptCount val="4"/>
                <c:pt idx="0">
                  <c:v>72189.857756998405</c:v>
                </c:pt>
                <c:pt idx="1">
                  <c:v>151847.45726956011</c:v>
                </c:pt>
                <c:pt idx="2">
                  <c:v>222471.91728723445</c:v>
                </c:pt>
                <c:pt idx="3">
                  <c:v>231250.708239845</c:v>
                </c:pt>
              </c:numCache>
            </c:numRef>
          </c:val>
          <c:extLst>
            <c:ext xmlns:c16="http://schemas.microsoft.com/office/drawing/2014/chart" uri="{C3380CC4-5D6E-409C-BE32-E72D297353CC}">
              <c16:uniqueId val="{00000000-BF36-8441-ABBB-A44FE30DD1D1}"/>
            </c:ext>
          </c:extLst>
        </c:ser>
        <c:dLbls>
          <c:showLegendKey val="0"/>
          <c:showVal val="1"/>
          <c:showCatName val="0"/>
          <c:showSerName val="0"/>
          <c:showPercent val="0"/>
          <c:showBubbleSize val="0"/>
        </c:dLbls>
        <c:gapWidth val="219"/>
        <c:axId val="755120111"/>
        <c:axId val="1834411216"/>
      </c:barChart>
      <c:lineChart>
        <c:grouping val="standard"/>
        <c:varyColors val="0"/>
        <c:ser>
          <c:idx val="0"/>
          <c:order val="0"/>
          <c:tx>
            <c:strRef>
              <c:f>'Age vs balance'!$F$4</c:f>
              <c:strCache>
                <c:ptCount val="1"/>
                <c:pt idx="0">
                  <c:v>Count of Client IDs</c:v>
                </c:pt>
              </c:strCache>
            </c:strRef>
          </c:tx>
          <c:spPr>
            <a:ln w="28575" cap="rnd">
              <a:solidFill>
                <a:schemeClr val="accent1"/>
              </a:solidFill>
              <a:round/>
            </a:ln>
            <a:effectLst/>
          </c:spPr>
          <c:marker>
            <c:symbol val="none"/>
          </c:marker>
          <c:dLbls>
            <c:spPr>
              <a:solidFill>
                <a:schemeClr val="accent1">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vs balance'!$D$5:$D$8</c:f>
              <c:strCache>
                <c:ptCount val="4"/>
                <c:pt idx="0">
                  <c:v>17-37 yrs</c:v>
                </c:pt>
                <c:pt idx="1">
                  <c:v>37-57 yrs</c:v>
                </c:pt>
                <c:pt idx="2">
                  <c:v>57-77 yrs</c:v>
                </c:pt>
                <c:pt idx="3">
                  <c:v>77-97 yrs</c:v>
                </c:pt>
              </c:strCache>
            </c:strRef>
          </c:cat>
          <c:val>
            <c:numRef>
              <c:f>'Age vs balance'!$F$5:$F$8</c:f>
              <c:numCache>
                <c:formatCode>General</c:formatCode>
                <c:ptCount val="4"/>
                <c:pt idx="0">
                  <c:v>8502</c:v>
                </c:pt>
                <c:pt idx="1">
                  <c:v>10046</c:v>
                </c:pt>
                <c:pt idx="2">
                  <c:v>7896</c:v>
                </c:pt>
                <c:pt idx="3">
                  <c:v>517</c:v>
                </c:pt>
              </c:numCache>
            </c:numRef>
          </c:val>
          <c:smooth val="0"/>
          <c:extLst>
            <c:ext xmlns:c16="http://schemas.microsoft.com/office/drawing/2014/chart" uri="{C3380CC4-5D6E-409C-BE32-E72D297353CC}">
              <c16:uniqueId val="{00000001-BF36-8441-ABBB-A44FE30DD1D1}"/>
            </c:ext>
          </c:extLst>
        </c:ser>
        <c:dLbls>
          <c:showLegendKey val="0"/>
          <c:showVal val="1"/>
          <c:showCatName val="0"/>
          <c:showSerName val="0"/>
          <c:showPercent val="0"/>
          <c:showBubbleSize val="0"/>
        </c:dLbls>
        <c:marker val="1"/>
        <c:smooth val="0"/>
        <c:axId val="1111830287"/>
        <c:axId val="981141631"/>
      </c:lineChart>
      <c:catAx>
        <c:axId val="7551201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Age buckets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4411216"/>
        <c:crosses val="autoZero"/>
        <c:auto val="1"/>
        <c:lblAlgn val="ctr"/>
        <c:lblOffset val="100"/>
        <c:noMultiLvlLbl val="0"/>
      </c:catAx>
      <c:valAx>
        <c:axId val="1834411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 Balance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5120111"/>
        <c:crosses val="autoZero"/>
        <c:crossBetween val="between"/>
      </c:valAx>
      <c:valAx>
        <c:axId val="98114163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 of Client IDs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830287"/>
        <c:crosses val="max"/>
        <c:crossBetween val="between"/>
      </c:valAx>
      <c:catAx>
        <c:axId val="1111830287"/>
        <c:scaling>
          <c:orientation val="minMax"/>
        </c:scaling>
        <c:delete val="1"/>
        <c:axPos val="b"/>
        <c:numFmt formatCode="General" sourceLinked="1"/>
        <c:majorTickMark val="out"/>
        <c:minorTickMark val="none"/>
        <c:tickLblPos val="nextTo"/>
        <c:crossAx val="9811416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a:effectLst/>
              </a:rPr>
              <a:t>Control: Tenure buckets vs balance  </a:t>
            </a:r>
            <a:endParaRPr lang="en-IN"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615048118985127"/>
          <c:y val="0.17171296296296296"/>
          <c:w val="0.66036570428696417"/>
          <c:h val="0.57288018294095266"/>
        </c:manualLayout>
      </c:layout>
      <c:barChart>
        <c:barDir val="col"/>
        <c:grouping val="clustered"/>
        <c:varyColors val="0"/>
        <c:ser>
          <c:idx val="1"/>
          <c:order val="1"/>
          <c:tx>
            <c:strRef>
              <c:f>'Tenure vs balance'!$AL$4</c:f>
              <c:strCache>
                <c:ptCount val="1"/>
                <c:pt idx="0">
                  <c:v>Avg Balance per client</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vs balance'!$AI$5:$AI$9</c:f>
              <c:strCache>
                <c:ptCount val="5"/>
                <c:pt idx="0">
                  <c:v>1-11 yrs</c:v>
                </c:pt>
                <c:pt idx="1">
                  <c:v>11-22 yrs</c:v>
                </c:pt>
                <c:pt idx="2">
                  <c:v>22-33 yrs</c:v>
                </c:pt>
                <c:pt idx="3">
                  <c:v>33-44 yrs</c:v>
                </c:pt>
                <c:pt idx="4">
                  <c:v>44-55 yrs</c:v>
                </c:pt>
              </c:strCache>
            </c:strRef>
          </c:cat>
          <c:val>
            <c:numRef>
              <c:f>'Tenure vs balance'!$AL$5:$AL$9</c:f>
              <c:numCache>
                <c:formatCode>0</c:formatCode>
                <c:ptCount val="5"/>
                <c:pt idx="0">
                  <c:v>107779.26401965944</c:v>
                </c:pt>
                <c:pt idx="1">
                  <c:v>159224.57768153775</c:v>
                </c:pt>
                <c:pt idx="2">
                  <c:v>300386.07056386152</c:v>
                </c:pt>
                <c:pt idx="3">
                  <c:v>340967.51747524732</c:v>
                </c:pt>
                <c:pt idx="4">
                  <c:v>420022.83499999926</c:v>
                </c:pt>
              </c:numCache>
            </c:numRef>
          </c:val>
          <c:extLst>
            <c:ext xmlns:c16="http://schemas.microsoft.com/office/drawing/2014/chart" uri="{C3380CC4-5D6E-409C-BE32-E72D297353CC}">
              <c16:uniqueId val="{00000000-207F-3040-827F-515334AB407B}"/>
            </c:ext>
          </c:extLst>
        </c:ser>
        <c:dLbls>
          <c:showLegendKey val="0"/>
          <c:showVal val="1"/>
          <c:showCatName val="0"/>
          <c:showSerName val="0"/>
          <c:showPercent val="0"/>
          <c:showBubbleSize val="0"/>
        </c:dLbls>
        <c:gapWidth val="219"/>
        <c:axId val="302355295"/>
        <c:axId val="95083551"/>
      </c:barChart>
      <c:lineChart>
        <c:grouping val="standard"/>
        <c:varyColors val="0"/>
        <c:ser>
          <c:idx val="0"/>
          <c:order val="0"/>
          <c:tx>
            <c:strRef>
              <c:f>'Tenure vs balance'!$AK$4</c:f>
              <c:strCache>
                <c:ptCount val="1"/>
                <c:pt idx="0">
                  <c:v>Count of Client IDs</c:v>
                </c:pt>
              </c:strCache>
            </c:strRef>
          </c:tx>
          <c:spPr>
            <a:ln w="28575" cap="rnd">
              <a:solidFill>
                <a:schemeClr val="accent1"/>
              </a:solidFill>
              <a:round/>
            </a:ln>
            <a:effectLst/>
          </c:spPr>
          <c:marker>
            <c:symbol val="none"/>
          </c:marker>
          <c:dLbls>
            <c:spPr>
              <a:solidFill>
                <a:schemeClr val="tx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vs balance'!$AI$5:$AI$9</c:f>
              <c:strCache>
                <c:ptCount val="5"/>
                <c:pt idx="0">
                  <c:v>1-11 yrs</c:v>
                </c:pt>
                <c:pt idx="1">
                  <c:v>11-22 yrs</c:v>
                </c:pt>
                <c:pt idx="2">
                  <c:v>22-33 yrs</c:v>
                </c:pt>
                <c:pt idx="3">
                  <c:v>33-44 yrs</c:v>
                </c:pt>
                <c:pt idx="4">
                  <c:v>44-55 yrs</c:v>
                </c:pt>
              </c:strCache>
            </c:strRef>
          </c:cat>
          <c:val>
            <c:numRef>
              <c:f>'Tenure vs balance'!$AK$5:$AK$9</c:f>
              <c:numCache>
                <c:formatCode>General</c:formatCode>
                <c:ptCount val="5"/>
                <c:pt idx="0">
                  <c:v>11394</c:v>
                </c:pt>
                <c:pt idx="1">
                  <c:v>9571</c:v>
                </c:pt>
                <c:pt idx="2">
                  <c:v>2341</c:v>
                </c:pt>
                <c:pt idx="3">
                  <c:v>202</c:v>
                </c:pt>
                <c:pt idx="4">
                  <c:v>18</c:v>
                </c:pt>
              </c:numCache>
            </c:numRef>
          </c:val>
          <c:smooth val="0"/>
          <c:extLst>
            <c:ext xmlns:c16="http://schemas.microsoft.com/office/drawing/2014/chart" uri="{C3380CC4-5D6E-409C-BE32-E72D297353CC}">
              <c16:uniqueId val="{00000001-207F-3040-827F-515334AB407B}"/>
            </c:ext>
          </c:extLst>
        </c:ser>
        <c:dLbls>
          <c:showLegendKey val="0"/>
          <c:showVal val="1"/>
          <c:showCatName val="0"/>
          <c:showSerName val="0"/>
          <c:showPercent val="0"/>
          <c:showBubbleSize val="0"/>
        </c:dLbls>
        <c:marker val="1"/>
        <c:smooth val="0"/>
        <c:axId val="294962143"/>
        <c:axId val="95083967"/>
      </c:lineChart>
      <c:catAx>
        <c:axId val="3023552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Tenure buckets (yrs)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083551"/>
        <c:crosses val="autoZero"/>
        <c:auto val="1"/>
        <c:lblAlgn val="ctr"/>
        <c:lblOffset val="100"/>
        <c:noMultiLvlLbl val="0"/>
      </c:catAx>
      <c:valAx>
        <c:axId val="95083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a:t>
                </a:r>
                <a:r>
                  <a:rPr lang="en-IN" baseline="0"/>
                  <a:t> Balance</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2355295"/>
        <c:crosses val="autoZero"/>
        <c:crossBetween val="between"/>
      </c:valAx>
      <c:valAx>
        <c:axId val="9508396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baseline="0">
                    <a:effectLst/>
                  </a:rPr>
                  <a:t>Count of Client IDs</a:t>
                </a:r>
                <a:endParaRPr lang="en-IN" sz="4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4962143"/>
        <c:crosses val="max"/>
        <c:crossBetween val="between"/>
      </c:valAx>
      <c:catAx>
        <c:axId val="294962143"/>
        <c:scaling>
          <c:orientation val="minMax"/>
        </c:scaling>
        <c:delete val="1"/>
        <c:axPos val="b"/>
        <c:numFmt formatCode="General" sourceLinked="1"/>
        <c:majorTickMark val="out"/>
        <c:minorTickMark val="none"/>
        <c:tickLblPos val="nextTo"/>
        <c:crossAx val="9508396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Test: Tenure buckets vs balance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615048118985127"/>
          <c:y val="0.17171296296296296"/>
          <c:w val="0.66036570428696417"/>
          <c:h val="0.56019976669582972"/>
        </c:manualLayout>
      </c:layout>
      <c:barChart>
        <c:barDir val="col"/>
        <c:grouping val="clustered"/>
        <c:varyColors val="0"/>
        <c:ser>
          <c:idx val="1"/>
          <c:order val="1"/>
          <c:tx>
            <c:strRef>
              <c:f>'Tenure vs balance'!$G$4</c:f>
              <c:strCache>
                <c:ptCount val="1"/>
                <c:pt idx="0">
                  <c:v>Avg Balance per client</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vs balance'!$D$5:$D$9</c:f>
              <c:strCache>
                <c:ptCount val="5"/>
                <c:pt idx="0">
                  <c:v>1-11 yrs</c:v>
                </c:pt>
                <c:pt idx="1">
                  <c:v>11-22 yrs</c:v>
                </c:pt>
                <c:pt idx="2">
                  <c:v>22-33 yrs</c:v>
                </c:pt>
                <c:pt idx="3">
                  <c:v>33-44 yrs</c:v>
                </c:pt>
                <c:pt idx="4">
                  <c:v>44-55 yrs</c:v>
                </c:pt>
              </c:strCache>
            </c:strRef>
          </c:cat>
          <c:val>
            <c:numRef>
              <c:f>'Tenure vs balance'!$G$5:$G$9</c:f>
              <c:numCache>
                <c:formatCode>0</c:formatCode>
                <c:ptCount val="5"/>
                <c:pt idx="0">
                  <c:v>107753.61257175059</c:v>
                </c:pt>
                <c:pt idx="1">
                  <c:v>158804.39698371594</c:v>
                </c:pt>
                <c:pt idx="2">
                  <c:v>301334.81893271417</c:v>
                </c:pt>
                <c:pt idx="3">
                  <c:v>335295.72922413773</c:v>
                </c:pt>
                <c:pt idx="4">
                  <c:v>282993.74879999988</c:v>
                </c:pt>
              </c:numCache>
            </c:numRef>
          </c:val>
          <c:extLst>
            <c:ext xmlns:c16="http://schemas.microsoft.com/office/drawing/2014/chart" uri="{C3380CC4-5D6E-409C-BE32-E72D297353CC}">
              <c16:uniqueId val="{00000000-4129-E047-AC0E-C90315C299AD}"/>
            </c:ext>
          </c:extLst>
        </c:ser>
        <c:dLbls>
          <c:showLegendKey val="0"/>
          <c:showVal val="1"/>
          <c:showCatName val="0"/>
          <c:showSerName val="0"/>
          <c:showPercent val="0"/>
          <c:showBubbleSize val="0"/>
        </c:dLbls>
        <c:gapWidth val="219"/>
        <c:axId val="311149903"/>
        <c:axId val="299277551"/>
      </c:barChart>
      <c:lineChart>
        <c:grouping val="standard"/>
        <c:varyColors val="0"/>
        <c:ser>
          <c:idx val="0"/>
          <c:order val="0"/>
          <c:tx>
            <c:strRef>
              <c:f>'Tenure vs balance'!$F$4</c:f>
              <c:strCache>
                <c:ptCount val="1"/>
                <c:pt idx="0">
                  <c:v>Count of Client IDs</c:v>
                </c:pt>
              </c:strCache>
            </c:strRef>
          </c:tx>
          <c:spPr>
            <a:ln w="28575" cap="rnd">
              <a:solidFill>
                <a:schemeClr val="accent1"/>
              </a:solidFill>
              <a:round/>
            </a:ln>
            <a:effectLst/>
          </c:spPr>
          <c:marker>
            <c:symbol val="none"/>
          </c:marker>
          <c:dLbls>
            <c:spPr>
              <a:solidFill>
                <a:schemeClr val="tx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vs balance'!$D$5:$D$9</c:f>
              <c:strCache>
                <c:ptCount val="5"/>
                <c:pt idx="0">
                  <c:v>1-11 yrs</c:v>
                </c:pt>
                <c:pt idx="1">
                  <c:v>11-22 yrs</c:v>
                </c:pt>
                <c:pt idx="2">
                  <c:v>22-33 yrs</c:v>
                </c:pt>
                <c:pt idx="3">
                  <c:v>33-44 yrs</c:v>
                </c:pt>
                <c:pt idx="4">
                  <c:v>44-55 yrs</c:v>
                </c:pt>
              </c:strCache>
            </c:strRef>
          </c:cat>
          <c:val>
            <c:numRef>
              <c:f>'Tenure vs balance'!$F$5:$F$9</c:f>
              <c:numCache>
                <c:formatCode>General</c:formatCode>
                <c:ptCount val="5"/>
                <c:pt idx="0">
                  <c:v>13310</c:v>
                </c:pt>
                <c:pt idx="1">
                  <c:v>10808</c:v>
                </c:pt>
                <c:pt idx="2">
                  <c:v>2586</c:v>
                </c:pt>
                <c:pt idx="3">
                  <c:v>232</c:v>
                </c:pt>
                <c:pt idx="4">
                  <c:v>25</c:v>
                </c:pt>
              </c:numCache>
            </c:numRef>
          </c:val>
          <c:smooth val="0"/>
          <c:extLst>
            <c:ext xmlns:c16="http://schemas.microsoft.com/office/drawing/2014/chart" uri="{C3380CC4-5D6E-409C-BE32-E72D297353CC}">
              <c16:uniqueId val="{00000001-4129-E047-AC0E-C90315C299AD}"/>
            </c:ext>
          </c:extLst>
        </c:ser>
        <c:dLbls>
          <c:showLegendKey val="0"/>
          <c:showVal val="1"/>
          <c:showCatName val="0"/>
          <c:showSerName val="0"/>
          <c:showPercent val="0"/>
          <c:showBubbleSize val="0"/>
        </c:dLbls>
        <c:marker val="1"/>
        <c:smooth val="0"/>
        <c:axId val="311154303"/>
        <c:axId val="299277967"/>
      </c:lineChart>
      <c:catAx>
        <c:axId val="3111499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Tenure buckets (yrs)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277551"/>
        <c:crosses val="autoZero"/>
        <c:auto val="1"/>
        <c:lblAlgn val="ctr"/>
        <c:lblOffset val="100"/>
        <c:noMultiLvlLbl val="0"/>
      </c:catAx>
      <c:valAx>
        <c:axId val="299277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 Balance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1149903"/>
        <c:crosses val="autoZero"/>
        <c:crossBetween val="between"/>
      </c:valAx>
      <c:valAx>
        <c:axId val="29927796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baseline="0">
                    <a:effectLst/>
                  </a:rPr>
                  <a:t>Count of Client IDs</a:t>
                </a:r>
                <a:endParaRPr lang="en-IN" sz="4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1154303"/>
        <c:crosses val="max"/>
        <c:crossBetween val="between"/>
      </c:valAx>
      <c:catAx>
        <c:axId val="311154303"/>
        <c:scaling>
          <c:orientation val="minMax"/>
        </c:scaling>
        <c:delete val="1"/>
        <c:axPos val="b"/>
        <c:numFmt formatCode="General" sourceLinked="1"/>
        <c:majorTickMark val="out"/>
        <c:minorTickMark val="none"/>
        <c:tickLblPos val="nextTo"/>
        <c:crossAx val="29927796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Confirm Rate-Age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Sheet1!$F$19</c:f>
              <c:strCache>
                <c:ptCount val="1"/>
                <c:pt idx="0">
                  <c:v>Test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Sheet1!$E$20:$E$23</c:f>
              <c:strCache>
                <c:ptCount val="4"/>
                <c:pt idx="0">
                  <c:v>17-37 yrs</c:v>
                </c:pt>
                <c:pt idx="1">
                  <c:v>37-57 yrs</c:v>
                </c:pt>
                <c:pt idx="2">
                  <c:v>57-77 yrs</c:v>
                </c:pt>
                <c:pt idx="3">
                  <c:v>77-97 yrs</c:v>
                </c:pt>
              </c:strCache>
            </c:strRef>
          </c:cat>
          <c:val>
            <c:numRef>
              <c:f>Sheet1!$F$20:$F$23</c:f>
              <c:numCache>
                <c:formatCode>0%</c:formatCode>
                <c:ptCount val="4"/>
                <c:pt idx="0">
                  <c:v>0.69502308876346797</c:v>
                </c:pt>
                <c:pt idx="1">
                  <c:v>0.65867918313570495</c:v>
                </c:pt>
                <c:pt idx="2">
                  <c:v>0.61784415087114697</c:v>
                </c:pt>
                <c:pt idx="3">
                  <c:v>0.60183968462549298</c:v>
                </c:pt>
              </c:numCache>
            </c:numRef>
          </c:val>
          <c:extLst>
            <c:ext xmlns:c16="http://schemas.microsoft.com/office/drawing/2014/chart" uri="{C3380CC4-5D6E-409C-BE32-E72D297353CC}">
              <c16:uniqueId val="{00000000-BEFC-C94F-A974-03338D8207F4}"/>
            </c:ext>
          </c:extLst>
        </c:ser>
        <c:dLbls>
          <c:showLegendKey val="0"/>
          <c:showVal val="0"/>
          <c:showCatName val="0"/>
          <c:showSerName val="0"/>
          <c:showPercent val="0"/>
          <c:showBubbleSize val="0"/>
        </c:dLbls>
        <c:gapWidth val="219"/>
        <c:overlap val="-27"/>
        <c:axId val="1424206191"/>
        <c:axId val="1424326879"/>
      </c:barChart>
      <c:catAx>
        <c:axId val="1424206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326879"/>
        <c:crosses val="autoZero"/>
        <c:auto val="1"/>
        <c:lblAlgn val="ctr"/>
        <c:lblOffset val="100"/>
        <c:noMultiLvlLbl val="0"/>
      </c:catAx>
      <c:valAx>
        <c:axId val="1424326879"/>
        <c:scaling>
          <c:orientation val="minMax"/>
        </c:scaling>
        <c:delete val="0"/>
        <c:axPos val="l"/>
        <c:majorGridlines>
          <c:spPr>
            <a:ln w="9525" cap="flat" cmpd="sng" algn="ctr">
              <a:solidFill>
                <a:schemeClr val="accent6">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206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Control Confirm Rate-Gender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Sheet1!$C$10</c:f>
              <c:strCache>
                <c:ptCount val="1"/>
                <c:pt idx="0">
                  <c:v>Control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Sheet1!$B$11:$B$12</c:f>
              <c:strCache>
                <c:ptCount val="2"/>
                <c:pt idx="0">
                  <c:v>M</c:v>
                </c:pt>
                <c:pt idx="1">
                  <c:v>F</c:v>
                </c:pt>
              </c:strCache>
            </c:strRef>
          </c:cat>
          <c:val>
            <c:numRef>
              <c:f>Sheet1!$C$11:$C$12</c:f>
              <c:numCache>
                <c:formatCode>0%</c:formatCode>
                <c:ptCount val="2"/>
                <c:pt idx="0">
                  <c:v>0.52</c:v>
                </c:pt>
                <c:pt idx="1">
                  <c:v>0.5</c:v>
                </c:pt>
              </c:numCache>
            </c:numRef>
          </c:val>
          <c:extLst>
            <c:ext xmlns:c16="http://schemas.microsoft.com/office/drawing/2014/chart" uri="{C3380CC4-5D6E-409C-BE32-E72D297353CC}">
              <c16:uniqueId val="{00000000-71B6-6F41-9E44-CA3B6DAE5599}"/>
            </c:ext>
          </c:extLst>
        </c:ser>
        <c:dLbls>
          <c:showLegendKey val="0"/>
          <c:showVal val="0"/>
          <c:showCatName val="0"/>
          <c:showSerName val="0"/>
          <c:showPercent val="0"/>
          <c:showBubbleSize val="0"/>
        </c:dLbls>
        <c:gapWidth val="219"/>
        <c:overlap val="-27"/>
        <c:axId val="1337308575"/>
        <c:axId val="241312591"/>
      </c:barChart>
      <c:catAx>
        <c:axId val="1337308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312591"/>
        <c:crosses val="autoZero"/>
        <c:auto val="1"/>
        <c:lblAlgn val="ctr"/>
        <c:lblOffset val="100"/>
        <c:noMultiLvlLbl val="0"/>
      </c:catAx>
      <c:valAx>
        <c:axId val="241312591"/>
        <c:scaling>
          <c:orientation val="minMax"/>
        </c:scaling>
        <c:delete val="0"/>
        <c:axPos val="l"/>
        <c:majorGridlines>
          <c:spPr>
            <a:ln w="9525" cap="flat" cmpd="sng" algn="ctr">
              <a:solidFill>
                <a:schemeClr val="accent6">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73085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Test Confirm Rate-Gender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Sheet1!$C$15</c:f>
              <c:strCache>
                <c:ptCount val="1"/>
                <c:pt idx="0">
                  <c:v>Test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Sheet1!$B$16:$B$17</c:f>
              <c:strCache>
                <c:ptCount val="2"/>
                <c:pt idx="0">
                  <c:v>M</c:v>
                </c:pt>
                <c:pt idx="1">
                  <c:v>F</c:v>
                </c:pt>
              </c:strCache>
            </c:strRef>
          </c:cat>
          <c:val>
            <c:numRef>
              <c:f>Sheet1!$C$16:$C$17</c:f>
              <c:numCache>
                <c:formatCode>0%</c:formatCode>
                <c:ptCount val="2"/>
                <c:pt idx="0">
                  <c:v>0.68</c:v>
                </c:pt>
                <c:pt idx="1">
                  <c:v>0.63</c:v>
                </c:pt>
              </c:numCache>
            </c:numRef>
          </c:val>
          <c:extLst>
            <c:ext xmlns:c16="http://schemas.microsoft.com/office/drawing/2014/chart" uri="{C3380CC4-5D6E-409C-BE32-E72D297353CC}">
              <c16:uniqueId val="{00000000-815C-D04A-A595-7D50ACD3D628}"/>
            </c:ext>
          </c:extLst>
        </c:ser>
        <c:dLbls>
          <c:showLegendKey val="0"/>
          <c:showVal val="0"/>
          <c:showCatName val="0"/>
          <c:showSerName val="0"/>
          <c:showPercent val="0"/>
          <c:showBubbleSize val="0"/>
        </c:dLbls>
        <c:gapWidth val="219"/>
        <c:overlap val="-27"/>
        <c:axId val="1491186079"/>
        <c:axId val="1491187583"/>
      </c:barChart>
      <c:catAx>
        <c:axId val="149118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187583"/>
        <c:crosses val="autoZero"/>
        <c:auto val="1"/>
        <c:lblAlgn val="ctr"/>
        <c:lblOffset val="100"/>
        <c:noMultiLvlLbl val="0"/>
      </c:catAx>
      <c:valAx>
        <c:axId val="1491187583"/>
        <c:scaling>
          <c:orientation val="minMax"/>
        </c:scaling>
        <c:delete val="0"/>
        <c:axPos val="l"/>
        <c:majorGridlines>
          <c:spPr>
            <a:ln w="9525" cap="flat" cmpd="sng" algn="ctr">
              <a:solidFill>
                <a:schemeClr val="accent6">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1860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Control Confirm Rate-Tenure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Sheet1!$G$36</c:f>
              <c:strCache>
                <c:ptCount val="1"/>
                <c:pt idx="0">
                  <c:v>Control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Sheet1!$F$37:$F$41</c:f>
              <c:strCache>
                <c:ptCount val="5"/>
                <c:pt idx="0">
                  <c:v>1-11 yrs</c:v>
                </c:pt>
                <c:pt idx="1">
                  <c:v>11-22 yrs</c:v>
                </c:pt>
                <c:pt idx="2">
                  <c:v>22-33 yrs</c:v>
                </c:pt>
                <c:pt idx="3">
                  <c:v>33-44 yrs</c:v>
                </c:pt>
                <c:pt idx="4">
                  <c:v>44-55 yrs</c:v>
                </c:pt>
              </c:strCache>
            </c:strRef>
          </c:cat>
          <c:val>
            <c:numRef>
              <c:f>Sheet1!$G$37:$G$41</c:f>
              <c:numCache>
                <c:formatCode>0%</c:formatCode>
                <c:ptCount val="5"/>
                <c:pt idx="0">
                  <c:v>0.5240136054421769</c:v>
                </c:pt>
                <c:pt idx="1">
                  <c:v>0.51242433896145267</c:v>
                </c:pt>
                <c:pt idx="2">
                  <c:v>0.51501225490196079</c:v>
                </c:pt>
                <c:pt idx="3">
                  <c:v>0.52920962199312716</c:v>
                </c:pt>
                <c:pt idx="4">
                  <c:v>0.45833333333333331</c:v>
                </c:pt>
              </c:numCache>
            </c:numRef>
          </c:val>
          <c:extLst>
            <c:ext xmlns:c16="http://schemas.microsoft.com/office/drawing/2014/chart" uri="{C3380CC4-5D6E-409C-BE32-E72D297353CC}">
              <c16:uniqueId val="{00000000-B5BA-E64F-A55C-E62939A4AD9F}"/>
            </c:ext>
          </c:extLst>
        </c:ser>
        <c:dLbls>
          <c:showLegendKey val="0"/>
          <c:showVal val="0"/>
          <c:showCatName val="0"/>
          <c:showSerName val="0"/>
          <c:showPercent val="0"/>
          <c:showBubbleSize val="0"/>
        </c:dLbls>
        <c:gapWidth val="219"/>
        <c:overlap val="-27"/>
        <c:axId val="236382095"/>
        <c:axId val="236383727"/>
      </c:barChart>
      <c:catAx>
        <c:axId val="23638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6383727"/>
        <c:crosses val="autoZero"/>
        <c:auto val="1"/>
        <c:lblAlgn val="ctr"/>
        <c:lblOffset val="100"/>
        <c:noMultiLvlLbl val="0"/>
      </c:catAx>
      <c:valAx>
        <c:axId val="2363837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638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Confirm Rate-Tenure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Sheet1!$L$36</c:f>
              <c:strCache>
                <c:ptCount val="1"/>
                <c:pt idx="0">
                  <c:v>Test confirm rate</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Sheet1!$K$37:$K$41</c:f>
              <c:strCache>
                <c:ptCount val="5"/>
                <c:pt idx="0">
                  <c:v>1-11 yrs</c:v>
                </c:pt>
                <c:pt idx="1">
                  <c:v>11-22 yrs</c:v>
                </c:pt>
                <c:pt idx="2">
                  <c:v>22-33 yrs</c:v>
                </c:pt>
                <c:pt idx="3">
                  <c:v>33-44 yrs</c:v>
                </c:pt>
                <c:pt idx="4">
                  <c:v>44-55 yrs</c:v>
                </c:pt>
              </c:strCache>
            </c:strRef>
          </c:cat>
          <c:val>
            <c:numRef>
              <c:f>Sheet1!$L$37:$L$41</c:f>
              <c:numCache>
                <c:formatCode>0%</c:formatCode>
                <c:ptCount val="5"/>
                <c:pt idx="0">
                  <c:v>0.64484532886987789</c:v>
                </c:pt>
                <c:pt idx="1">
                  <c:v>0.64449421425905185</c:v>
                </c:pt>
                <c:pt idx="2">
                  <c:v>0.7355576150756874</c:v>
                </c:pt>
                <c:pt idx="3">
                  <c:v>0.81967213114754101</c:v>
                </c:pt>
                <c:pt idx="4">
                  <c:v>0.6428571428571429</c:v>
                </c:pt>
              </c:numCache>
            </c:numRef>
          </c:val>
          <c:extLst>
            <c:ext xmlns:c16="http://schemas.microsoft.com/office/drawing/2014/chart" uri="{C3380CC4-5D6E-409C-BE32-E72D297353CC}">
              <c16:uniqueId val="{00000000-BE1D-F448-83EE-060F2DAC10CE}"/>
            </c:ext>
          </c:extLst>
        </c:ser>
        <c:dLbls>
          <c:showLegendKey val="0"/>
          <c:showVal val="0"/>
          <c:showCatName val="0"/>
          <c:showSerName val="0"/>
          <c:showPercent val="0"/>
          <c:showBubbleSize val="0"/>
        </c:dLbls>
        <c:gapWidth val="219"/>
        <c:overlap val="-27"/>
        <c:axId val="241684031"/>
        <c:axId val="241685663"/>
      </c:barChart>
      <c:catAx>
        <c:axId val="241684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685663"/>
        <c:crosses val="autoZero"/>
        <c:auto val="1"/>
        <c:lblAlgn val="ctr"/>
        <c:lblOffset val="100"/>
        <c:noMultiLvlLbl val="0"/>
      </c:catAx>
      <c:valAx>
        <c:axId val="24168566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6840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Test:</a:t>
            </a:r>
            <a:r>
              <a:rPr lang="en-IN" baseline="0" dirty="0"/>
              <a:t> </a:t>
            </a:r>
            <a:r>
              <a:rPr lang="en-IN" dirty="0"/>
              <a:t>Visit drop rates for each step in age </a:t>
            </a:r>
            <a:r>
              <a:rPr lang="en-IN" sz="1400" b="0" i="0" u="none" strike="noStrike" baseline="0" dirty="0">
                <a:effectLst/>
              </a:rPr>
              <a:t>(years) </a:t>
            </a:r>
            <a:r>
              <a:rPr lang="en-IN" dirty="0"/>
              <a:t>buckets</a:t>
            </a:r>
          </a:p>
        </c:rich>
      </c:tx>
      <c:layout>
        <c:manualLayout>
          <c:xMode val="edge"/>
          <c:yMode val="edge"/>
          <c:x val="0.16460727670530884"/>
          <c:y val="5.4155361315874834E-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'Age Insights'!$J$36</c:f>
              <c:strCache>
                <c:ptCount val="1"/>
                <c:pt idx="0">
                  <c:v>17-37 yrs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Insights'!$K$35:$N$35</c:f>
              <c:strCache>
                <c:ptCount val="4"/>
                <c:pt idx="0">
                  <c:v>Start drop rate</c:v>
                </c:pt>
                <c:pt idx="1">
                  <c:v>Step 1 drop rate</c:v>
                </c:pt>
                <c:pt idx="2">
                  <c:v>Step 2 drop rate</c:v>
                </c:pt>
                <c:pt idx="3">
                  <c:v>Step 3 drop rate</c:v>
                </c:pt>
              </c:strCache>
            </c:strRef>
          </c:cat>
          <c:val>
            <c:numRef>
              <c:f>'Age Insights'!$K$36:$N$36</c:f>
              <c:numCache>
                <c:formatCode>0%</c:formatCode>
                <c:ptCount val="4"/>
                <c:pt idx="0">
                  <c:v>0.19564330586603573</c:v>
                </c:pt>
                <c:pt idx="1">
                  <c:v>8.2841579664094417E-2</c:v>
                </c:pt>
                <c:pt idx="2">
                  <c:v>5.9733333333333333E-2</c:v>
                </c:pt>
                <c:pt idx="3">
                  <c:v>5.4087659309916068E-2</c:v>
                </c:pt>
              </c:numCache>
            </c:numRef>
          </c:val>
          <c:extLst>
            <c:ext xmlns:c16="http://schemas.microsoft.com/office/drawing/2014/chart" uri="{C3380CC4-5D6E-409C-BE32-E72D297353CC}">
              <c16:uniqueId val="{00000000-F04E-6F41-879F-ACE1799518CA}"/>
            </c:ext>
          </c:extLst>
        </c:ser>
        <c:ser>
          <c:idx val="1"/>
          <c:order val="1"/>
          <c:tx>
            <c:strRef>
              <c:f>'Age Insights'!$J$37</c:f>
              <c:strCache>
                <c:ptCount val="1"/>
                <c:pt idx="0">
                  <c:v>37-57 yrs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Insights'!$K$35:$N$35</c:f>
              <c:strCache>
                <c:ptCount val="4"/>
                <c:pt idx="0">
                  <c:v>Start drop rate</c:v>
                </c:pt>
                <c:pt idx="1">
                  <c:v>Step 1 drop rate</c:v>
                </c:pt>
                <c:pt idx="2">
                  <c:v>Step 2 drop rate</c:v>
                </c:pt>
                <c:pt idx="3">
                  <c:v>Step 3 drop rate</c:v>
                </c:pt>
              </c:strCache>
            </c:strRef>
          </c:cat>
          <c:val>
            <c:numRef>
              <c:f>'Age Insights'!$K$37:$N$37</c:f>
              <c:numCache>
                <c:formatCode>0%</c:formatCode>
                <c:ptCount val="4"/>
                <c:pt idx="0">
                  <c:v>0.21810673443456163</c:v>
                </c:pt>
                <c:pt idx="1">
                  <c:v>9.5424953179345406E-2</c:v>
                </c:pt>
                <c:pt idx="2">
                  <c:v>5.5975794251134643E-2</c:v>
                </c:pt>
                <c:pt idx="3">
                  <c:v>7.9930611155591136E-2</c:v>
                </c:pt>
              </c:numCache>
            </c:numRef>
          </c:val>
          <c:extLst>
            <c:ext xmlns:c16="http://schemas.microsoft.com/office/drawing/2014/chart" uri="{C3380CC4-5D6E-409C-BE32-E72D297353CC}">
              <c16:uniqueId val="{00000001-F04E-6F41-879F-ACE1799518CA}"/>
            </c:ext>
          </c:extLst>
        </c:ser>
        <c:ser>
          <c:idx val="2"/>
          <c:order val="2"/>
          <c:tx>
            <c:strRef>
              <c:f>'Age Insights'!$J$38</c:f>
              <c:strCache>
                <c:ptCount val="1"/>
                <c:pt idx="0">
                  <c:v>57-77 yrs</c:v>
                </c:pt>
              </c:strCache>
            </c:strRef>
          </c:tx>
          <c:spPr>
            <a:solidFill>
              <a:srgbClr val="70AD47">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Insights'!$K$35:$N$35</c:f>
              <c:strCache>
                <c:ptCount val="4"/>
                <c:pt idx="0">
                  <c:v>Start drop rate</c:v>
                </c:pt>
                <c:pt idx="1">
                  <c:v>Step 1 drop rate</c:v>
                </c:pt>
                <c:pt idx="2">
                  <c:v>Step 2 drop rate</c:v>
                </c:pt>
                <c:pt idx="3">
                  <c:v>Step 3 drop rate</c:v>
                </c:pt>
              </c:strCache>
            </c:strRef>
          </c:cat>
          <c:val>
            <c:numRef>
              <c:f>'Age Insights'!$K$38:$N$38</c:f>
              <c:numCache>
                <c:formatCode>0%</c:formatCode>
                <c:ptCount val="4"/>
                <c:pt idx="0">
                  <c:v>0.24170650441836883</c:v>
                </c:pt>
                <c:pt idx="1">
                  <c:v>0.12351568050339998</c:v>
                </c:pt>
                <c:pt idx="2">
                  <c:v>3.9814362481680507E-2</c:v>
                </c:pt>
                <c:pt idx="3">
                  <c:v>0.12591707899675822</c:v>
                </c:pt>
              </c:numCache>
            </c:numRef>
          </c:val>
          <c:extLst>
            <c:ext xmlns:c16="http://schemas.microsoft.com/office/drawing/2014/chart" uri="{C3380CC4-5D6E-409C-BE32-E72D297353CC}">
              <c16:uniqueId val="{00000002-F04E-6F41-879F-ACE1799518CA}"/>
            </c:ext>
          </c:extLst>
        </c:ser>
        <c:ser>
          <c:idx val="3"/>
          <c:order val="3"/>
          <c:tx>
            <c:strRef>
              <c:f>'Age Insights'!$J$39</c:f>
              <c:strCache>
                <c:ptCount val="1"/>
                <c:pt idx="0">
                  <c:v>77-97 yrs</c:v>
                </c:pt>
              </c:strCache>
            </c:strRef>
          </c:tx>
          <c:spPr>
            <a:solidFill>
              <a:srgbClr val="ED7D31">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Insights'!$K$35:$N$35</c:f>
              <c:strCache>
                <c:ptCount val="4"/>
                <c:pt idx="0">
                  <c:v>Start drop rate</c:v>
                </c:pt>
                <c:pt idx="1">
                  <c:v>Step 1 drop rate</c:v>
                </c:pt>
                <c:pt idx="2">
                  <c:v>Step 2 drop rate</c:v>
                </c:pt>
                <c:pt idx="3">
                  <c:v>Step 3 drop rate</c:v>
                </c:pt>
              </c:strCache>
            </c:strRef>
          </c:cat>
          <c:val>
            <c:numRef>
              <c:f>'Age Insights'!$K$39:$N$39</c:f>
              <c:numCache>
                <c:formatCode>0%</c:formatCode>
                <c:ptCount val="4"/>
                <c:pt idx="0">
                  <c:v>0.27979797979797982</c:v>
                </c:pt>
                <c:pt idx="1">
                  <c:v>0.15963060686015831</c:v>
                </c:pt>
                <c:pt idx="2">
                  <c:v>4.9295774647887321E-2</c:v>
                </c:pt>
                <c:pt idx="3">
                  <c:v>0.26512968299711814</c:v>
                </c:pt>
              </c:numCache>
            </c:numRef>
          </c:val>
          <c:extLst>
            <c:ext xmlns:c16="http://schemas.microsoft.com/office/drawing/2014/chart" uri="{C3380CC4-5D6E-409C-BE32-E72D297353CC}">
              <c16:uniqueId val="{00000003-F04E-6F41-879F-ACE1799518CA}"/>
            </c:ext>
          </c:extLst>
        </c:ser>
        <c:ser>
          <c:idx val="4"/>
          <c:order val="4"/>
          <c:tx>
            <c:strRef>
              <c:f>'Age Insights'!$J$40</c:f>
              <c:strCache>
                <c:ptCount val="1"/>
                <c:pt idx="0">
                  <c:v>Test Total</c:v>
                </c:pt>
              </c:strCache>
            </c:strRef>
          </c:tx>
          <c:spPr>
            <a:solidFill>
              <a:srgbClr val="FFC000">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Insights'!$K$35:$N$35</c:f>
              <c:strCache>
                <c:ptCount val="4"/>
                <c:pt idx="0">
                  <c:v>Start drop rate</c:v>
                </c:pt>
                <c:pt idx="1">
                  <c:v>Step 1 drop rate</c:v>
                </c:pt>
                <c:pt idx="2">
                  <c:v>Step 2 drop rate</c:v>
                </c:pt>
                <c:pt idx="3">
                  <c:v>Step 3 drop rate</c:v>
                </c:pt>
              </c:strCache>
            </c:strRef>
          </c:cat>
          <c:val>
            <c:numRef>
              <c:f>'Age Insights'!$K$40:$N$40</c:f>
              <c:numCache>
                <c:formatCode>0%</c:formatCode>
                <c:ptCount val="4"/>
                <c:pt idx="0">
                  <c:v>0.22071366812329118</c:v>
                </c:pt>
                <c:pt idx="1">
                  <c:v>0.10242851547199373</c:v>
                </c:pt>
                <c:pt idx="2">
                  <c:v>5.1744413955311645E-2</c:v>
                </c:pt>
                <c:pt idx="3">
                  <c:v>8.8249900675407236E-2</c:v>
                </c:pt>
              </c:numCache>
            </c:numRef>
          </c:val>
          <c:extLst>
            <c:ext xmlns:c16="http://schemas.microsoft.com/office/drawing/2014/chart" uri="{C3380CC4-5D6E-409C-BE32-E72D297353CC}">
              <c16:uniqueId val="{00000004-F04E-6F41-879F-ACE1799518CA}"/>
            </c:ext>
          </c:extLst>
        </c:ser>
        <c:dLbls>
          <c:dLblPos val="outEnd"/>
          <c:showLegendKey val="0"/>
          <c:showVal val="1"/>
          <c:showCatName val="0"/>
          <c:showSerName val="0"/>
          <c:showPercent val="0"/>
          <c:showBubbleSize val="0"/>
        </c:dLbls>
        <c:gapWidth val="219"/>
        <c:overlap val="-27"/>
        <c:axId val="217821791"/>
        <c:axId val="173282207"/>
      </c:barChart>
      <c:catAx>
        <c:axId val="217821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282207"/>
        <c:crosses val="autoZero"/>
        <c:auto val="1"/>
        <c:lblAlgn val="ctr"/>
        <c:lblOffset val="100"/>
        <c:noMultiLvlLbl val="0"/>
      </c:catAx>
      <c:valAx>
        <c:axId val="173282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Drop rate</a:t>
                </a:r>
              </a:p>
            </c:rich>
          </c:tx>
          <c:layout>
            <c:manualLayout>
              <c:xMode val="edge"/>
              <c:yMode val="edge"/>
              <c:x val="1.4791336502905442E-2"/>
              <c:y val="0.3771221665778679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7821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Control: Visit drop rates for each step in age (years) buckets</a:t>
            </a:r>
            <a:endParaRPr lang="en-IN" sz="1100" dirty="0">
              <a:effectLst/>
            </a:endParaRPr>
          </a:p>
        </c:rich>
      </c:tx>
      <c:layout>
        <c:manualLayout>
          <c:xMode val="edge"/>
          <c:yMode val="edge"/>
          <c:x val="0.15654367723265361"/>
          <c:y val="1.433691756272401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'Age Insights'!$AG$36</c:f>
              <c:strCache>
                <c:ptCount val="1"/>
                <c:pt idx="0">
                  <c:v>17-37 yrs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Insights'!$AH$35:$AK$35</c:f>
              <c:strCache>
                <c:ptCount val="4"/>
                <c:pt idx="0">
                  <c:v>Start drop rate</c:v>
                </c:pt>
                <c:pt idx="1">
                  <c:v>Step 1 drop rate</c:v>
                </c:pt>
                <c:pt idx="2">
                  <c:v>Step 2 drop rate</c:v>
                </c:pt>
                <c:pt idx="3">
                  <c:v>Step 3 drop rate</c:v>
                </c:pt>
              </c:strCache>
            </c:strRef>
          </c:cat>
          <c:val>
            <c:numRef>
              <c:f>'Age Insights'!$AH$36:$AK$36</c:f>
              <c:numCache>
                <c:formatCode>0%</c:formatCode>
                <c:ptCount val="4"/>
                <c:pt idx="0">
                  <c:v>0.24877315973960942</c:v>
                </c:pt>
                <c:pt idx="1">
                  <c:v>9.5755829185224003E-2</c:v>
                </c:pt>
                <c:pt idx="2">
                  <c:v>8.1208822686909196E-2</c:v>
                </c:pt>
                <c:pt idx="3">
                  <c:v>9.9701269604182227E-2</c:v>
                </c:pt>
              </c:numCache>
            </c:numRef>
          </c:val>
          <c:extLst>
            <c:ext xmlns:c16="http://schemas.microsoft.com/office/drawing/2014/chart" uri="{C3380CC4-5D6E-409C-BE32-E72D297353CC}">
              <c16:uniqueId val="{00000000-98E3-6540-9591-ABFF94CECA1F}"/>
            </c:ext>
          </c:extLst>
        </c:ser>
        <c:ser>
          <c:idx val="1"/>
          <c:order val="1"/>
          <c:tx>
            <c:strRef>
              <c:f>'Age Insights'!$AG$37</c:f>
              <c:strCache>
                <c:ptCount val="1"/>
                <c:pt idx="0">
                  <c:v>37-57 yrs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Insights'!$AH$35:$AK$35</c:f>
              <c:strCache>
                <c:ptCount val="4"/>
                <c:pt idx="0">
                  <c:v>Start drop rate</c:v>
                </c:pt>
                <c:pt idx="1">
                  <c:v>Step 1 drop rate</c:v>
                </c:pt>
                <c:pt idx="2">
                  <c:v>Step 2 drop rate</c:v>
                </c:pt>
                <c:pt idx="3">
                  <c:v>Step 3 drop rate</c:v>
                </c:pt>
              </c:strCache>
            </c:strRef>
          </c:cat>
          <c:val>
            <c:numRef>
              <c:f>'Age Insights'!$AH$37:$AK$37</c:f>
              <c:numCache>
                <c:formatCode>0%</c:formatCode>
                <c:ptCount val="4"/>
                <c:pt idx="0">
                  <c:v>0.26617245415528679</c:v>
                </c:pt>
                <c:pt idx="1">
                  <c:v>0.11744222855333966</c:v>
                </c:pt>
                <c:pt idx="2">
                  <c:v>6.5597147950089127E-2</c:v>
                </c:pt>
                <c:pt idx="3">
                  <c:v>0.10906601764526924</c:v>
                </c:pt>
              </c:numCache>
            </c:numRef>
          </c:val>
          <c:extLst>
            <c:ext xmlns:c16="http://schemas.microsoft.com/office/drawing/2014/chart" uri="{C3380CC4-5D6E-409C-BE32-E72D297353CC}">
              <c16:uniqueId val="{00000001-98E3-6540-9591-ABFF94CECA1F}"/>
            </c:ext>
          </c:extLst>
        </c:ser>
        <c:ser>
          <c:idx val="2"/>
          <c:order val="2"/>
          <c:tx>
            <c:strRef>
              <c:f>'Age Insights'!$AG$38</c:f>
              <c:strCache>
                <c:ptCount val="1"/>
                <c:pt idx="0">
                  <c:v>57-77 yrs</c:v>
                </c:pt>
              </c:strCache>
            </c:strRef>
          </c:tx>
          <c:spPr>
            <a:solidFill>
              <a:srgbClr val="70AD47">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Insights'!$AH$35:$AK$35</c:f>
              <c:strCache>
                <c:ptCount val="4"/>
                <c:pt idx="0">
                  <c:v>Start drop rate</c:v>
                </c:pt>
                <c:pt idx="1">
                  <c:v>Step 1 drop rate</c:v>
                </c:pt>
                <c:pt idx="2">
                  <c:v>Step 2 drop rate</c:v>
                </c:pt>
                <c:pt idx="3">
                  <c:v>Step 3 drop rate</c:v>
                </c:pt>
              </c:strCache>
            </c:strRef>
          </c:cat>
          <c:val>
            <c:numRef>
              <c:f>'Age Insights'!$AH$38:$AK$38</c:f>
              <c:numCache>
                <c:formatCode>0%</c:formatCode>
                <c:ptCount val="4"/>
                <c:pt idx="0">
                  <c:v>0.29226165027789652</c:v>
                </c:pt>
                <c:pt idx="1">
                  <c:v>0.18331490355080476</c:v>
                </c:pt>
                <c:pt idx="2">
                  <c:v>4.5810379820237751E-2</c:v>
                </c:pt>
                <c:pt idx="3">
                  <c:v>0.16846284741917186</c:v>
                </c:pt>
              </c:numCache>
            </c:numRef>
          </c:val>
          <c:extLst>
            <c:ext xmlns:c16="http://schemas.microsoft.com/office/drawing/2014/chart" uri="{C3380CC4-5D6E-409C-BE32-E72D297353CC}">
              <c16:uniqueId val="{00000002-98E3-6540-9591-ABFF94CECA1F}"/>
            </c:ext>
          </c:extLst>
        </c:ser>
        <c:ser>
          <c:idx val="3"/>
          <c:order val="3"/>
          <c:tx>
            <c:strRef>
              <c:f>'Age Insights'!$AG$39</c:f>
              <c:strCache>
                <c:ptCount val="1"/>
                <c:pt idx="0">
                  <c:v>77-97 yrs</c:v>
                </c:pt>
              </c:strCache>
            </c:strRef>
          </c:tx>
          <c:spPr>
            <a:solidFill>
              <a:srgbClr val="ED7D31">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Insights'!$AH$35:$AK$35</c:f>
              <c:strCache>
                <c:ptCount val="4"/>
                <c:pt idx="0">
                  <c:v>Start drop rate</c:v>
                </c:pt>
                <c:pt idx="1">
                  <c:v>Step 1 drop rate</c:v>
                </c:pt>
                <c:pt idx="2">
                  <c:v>Step 2 drop rate</c:v>
                </c:pt>
                <c:pt idx="3">
                  <c:v>Step 3 drop rate</c:v>
                </c:pt>
              </c:strCache>
            </c:strRef>
          </c:cat>
          <c:val>
            <c:numRef>
              <c:f>'Age Insights'!$AH$39:$AK$39</c:f>
              <c:numCache>
                <c:formatCode>0%</c:formatCode>
                <c:ptCount val="4"/>
                <c:pt idx="0">
                  <c:v>0.36172566371681414</c:v>
                </c:pt>
                <c:pt idx="1">
                  <c:v>0.27304964539007093</c:v>
                </c:pt>
                <c:pt idx="2">
                  <c:v>5.5023923444976079E-2</c:v>
                </c:pt>
                <c:pt idx="3">
                  <c:v>0.33333333333333331</c:v>
                </c:pt>
              </c:numCache>
            </c:numRef>
          </c:val>
          <c:extLst>
            <c:ext xmlns:c16="http://schemas.microsoft.com/office/drawing/2014/chart" uri="{C3380CC4-5D6E-409C-BE32-E72D297353CC}">
              <c16:uniqueId val="{00000003-98E3-6540-9591-ABFF94CECA1F}"/>
            </c:ext>
          </c:extLst>
        </c:ser>
        <c:ser>
          <c:idx val="4"/>
          <c:order val="4"/>
          <c:tx>
            <c:strRef>
              <c:f>'Age Insights'!$AG$40</c:f>
              <c:strCache>
                <c:ptCount val="1"/>
                <c:pt idx="0">
                  <c:v>Control Total</c:v>
                </c:pt>
              </c:strCache>
            </c:strRef>
          </c:tx>
          <c:spPr>
            <a:solidFill>
              <a:srgbClr val="FFC000">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Insights'!$AH$35:$AK$35</c:f>
              <c:strCache>
                <c:ptCount val="4"/>
                <c:pt idx="0">
                  <c:v>Start drop rate</c:v>
                </c:pt>
                <c:pt idx="1">
                  <c:v>Step 1 drop rate</c:v>
                </c:pt>
                <c:pt idx="2">
                  <c:v>Step 2 drop rate</c:v>
                </c:pt>
                <c:pt idx="3">
                  <c:v>Step 3 drop rate</c:v>
                </c:pt>
              </c:strCache>
            </c:strRef>
          </c:cat>
          <c:val>
            <c:numRef>
              <c:f>'Age Insights'!$AH$40:$AK$40</c:f>
              <c:numCache>
                <c:formatCode>0%</c:formatCode>
                <c:ptCount val="4"/>
                <c:pt idx="0">
                  <c:v>0.27232407695132632</c:v>
                </c:pt>
                <c:pt idx="1">
                  <c:v>0.13519795459827999</c:v>
                </c:pt>
                <c:pt idx="2">
                  <c:v>6.4192312772421087E-2</c:v>
                </c:pt>
                <c:pt idx="3">
                  <c:v>0.1279753410582796</c:v>
                </c:pt>
              </c:numCache>
            </c:numRef>
          </c:val>
          <c:extLst>
            <c:ext xmlns:c16="http://schemas.microsoft.com/office/drawing/2014/chart" uri="{C3380CC4-5D6E-409C-BE32-E72D297353CC}">
              <c16:uniqueId val="{00000004-98E3-6540-9591-ABFF94CECA1F}"/>
            </c:ext>
          </c:extLst>
        </c:ser>
        <c:dLbls>
          <c:dLblPos val="outEnd"/>
          <c:showLegendKey val="0"/>
          <c:showVal val="1"/>
          <c:showCatName val="0"/>
          <c:showSerName val="0"/>
          <c:showPercent val="0"/>
          <c:showBubbleSize val="0"/>
        </c:dLbls>
        <c:gapWidth val="219"/>
        <c:overlap val="-27"/>
        <c:axId val="216335119"/>
        <c:axId val="1648190399"/>
      </c:barChart>
      <c:catAx>
        <c:axId val="21633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190399"/>
        <c:crosses val="autoZero"/>
        <c:auto val="1"/>
        <c:lblAlgn val="ctr"/>
        <c:lblOffset val="100"/>
        <c:noMultiLvlLbl val="0"/>
      </c:catAx>
      <c:valAx>
        <c:axId val="16481903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Drop rate</a:t>
                </a:r>
              </a:p>
            </c:rich>
          </c:tx>
          <c:layout>
            <c:manualLayout>
              <c:xMode val="edge"/>
              <c:yMode val="edge"/>
              <c:x val="1.7094017094017096E-2"/>
              <c:y val="0.385364030250435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33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Control: Visit drop rates for each step in tenure buckets (years)</a:t>
            </a:r>
            <a:endParaRPr lang="en-IN"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'Tenure Insights'!$BL$7</c:f>
              <c:strCache>
                <c:ptCount val="1"/>
                <c:pt idx="0">
                  <c:v>1-11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Insights'!$BM$7:$BP$7</c:f>
              <c:numCache>
                <c:formatCode>0%</c:formatCode>
                <c:ptCount val="4"/>
                <c:pt idx="0">
                  <c:v>0.26934302221692774</c:v>
                </c:pt>
                <c:pt idx="1">
                  <c:v>0.11021979785015242</c:v>
                </c:pt>
                <c:pt idx="2">
                  <c:v>6.9359086918349425E-2</c:v>
                </c:pt>
                <c:pt idx="3">
                  <c:v>0.12866790870982767</c:v>
                </c:pt>
              </c:numCache>
            </c:numRef>
          </c:val>
          <c:extLst>
            <c:ext xmlns:c16="http://schemas.microsoft.com/office/drawing/2014/chart" uri="{C3380CC4-5D6E-409C-BE32-E72D297353CC}">
              <c16:uniqueId val="{00000000-4332-C04B-B5A0-9EDF6AE909FA}"/>
            </c:ext>
          </c:extLst>
        </c:ser>
        <c:ser>
          <c:idx val="1"/>
          <c:order val="1"/>
          <c:tx>
            <c:strRef>
              <c:f>'Tenure Insights'!$BL$8</c:f>
              <c:strCache>
                <c:ptCount val="1"/>
                <c:pt idx="0">
                  <c:v>11-22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Insights'!$BM$8:$BP$8</c:f>
              <c:numCache>
                <c:formatCode>0%</c:formatCode>
                <c:ptCount val="4"/>
                <c:pt idx="0">
                  <c:v>0.27437297035859876</c:v>
                </c:pt>
                <c:pt idx="1">
                  <c:v>0.14902036482964964</c:v>
                </c:pt>
                <c:pt idx="2">
                  <c:v>6.1769991015274035E-2</c:v>
                </c:pt>
                <c:pt idx="3">
                  <c:v>0.12382176520994002</c:v>
                </c:pt>
              </c:numCache>
            </c:numRef>
          </c:val>
          <c:extLst>
            <c:ext xmlns:c16="http://schemas.microsoft.com/office/drawing/2014/chart" uri="{C3380CC4-5D6E-409C-BE32-E72D297353CC}">
              <c16:uniqueId val="{00000001-4332-C04B-B5A0-9EDF6AE909FA}"/>
            </c:ext>
          </c:extLst>
        </c:ser>
        <c:ser>
          <c:idx val="2"/>
          <c:order val="2"/>
          <c:tx>
            <c:strRef>
              <c:f>'Tenure Insights'!$BL$9</c:f>
              <c:strCache>
                <c:ptCount val="1"/>
                <c:pt idx="0">
                  <c:v>22-33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Insights'!$BM$9:$BP$9</c:f>
              <c:numCache>
                <c:formatCode>0%</c:formatCode>
                <c:ptCount val="4"/>
                <c:pt idx="0">
                  <c:v>0.27621822033898308</c:v>
                </c:pt>
                <c:pt idx="1">
                  <c:v>0.19229357798165136</c:v>
                </c:pt>
                <c:pt idx="2">
                  <c:v>4.9661399548532728E-2</c:v>
                </c:pt>
                <c:pt idx="3">
                  <c:v>0.14163822525597269</c:v>
                </c:pt>
              </c:numCache>
            </c:numRef>
          </c:val>
          <c:extLst>
            <c:ext xmlns:c16="http://schemas.microsoft.com/office/drawing/2014/chart" uri="{C3380CC4-5D6E-409C-BE32-E72D297353CC}">
              <c16:uniqueId val="{00000002-4332-C04B-B5A0-9EDF6AE909FA}"/>
            </c:ext>
          </c:extLst>
        </c:ser>
        <c:ser>
          <c:idx val="3"/>
          <c:order val="3"/>
          <c:tx>
            <c:strRef>
              <c:f>'Tenure Insights'!$BL$10</c:f>
              <c:strCache>
                <c:ptCount val="1"/>
                <c:pt idx="0">
                  <c:v>33-44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Insights'!$BM$10:$BP$10</c:f>
              <c:numCache>
                <c:formatCode>0%</c:formatCode>
                <c:ptCount val="4"/>
                <c:pt idx="0">
                  <c:v>0.29003021148036257</c:v>
                </c:pt>
                <c:pt idx="1">
                  <c:v>0.1875</c:v>
                </c:pt>
                <c:pt idx="2">
                  <c:v>3.7433155080213901E-2</c:v>
                </c:pt>
                <c:pt idx="3">
                  <c:v>0.10897435897435898</c:v>
                </c:pt>
              </c:numCache>
            </c:numRef>
          </c:val>
          <c:extLst>
            <c:ext xmlns:c16="http://schemas.microsoft.com/office/drawing/2014/chart" uri="{C3380CC4-5D6E-409C-BE32-E72D297353CC}">
              <c16:uniqueId val="{00000003-4332-C04B-B5A0-9EDF6AE909FA}"/>
            </c:ext>
          </c:extLst>
        </c:ser>
        <c:ser>
          <c:idx val="4"/>
          <c:order val="4"/>
          <c:tx>
            <c:strRef>
              <c:f>'Tenure Insights'!$BL$11</c:f>
              <c:strCache>
                <c:ptCount val="1"/>
                <c:pt idx="0">
                  <c:v>44-55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Insights'!$BM$11:$BP$11</c:f>
              <c:numCache>
                <c:formatCode>0%</c:formatCode>
                <c:ptCount val="4"/>
                <c:pt idx="0">
                  <c:v>0.26666666666666666</c:v>
                </c:pt>
                <c:pt idx="1">
                  <c:v>0.13636363636363635</c:v>
                </c:pt>
                <c:pt idx="2">
                  <c:v>5.8823529411764705E-2</c:v>
                </c:pt>
                <c:pt idx="3">
                  <c:v>0.26666666666666666</c:v>
                </c:pt>
              </c:numCache>
            </c:numRef>
          </c:val>
          <c:extLst>
            <c:ext xmlns:c16="http://schemas.microsoft.com/office/drawing/2014/chart" uri="{C3380CC4-5D6E-409C-BE32-E72D297353CC}">
              <c16:uniqueId val="{00000004-4332-C04B-B5A0-9EDF6AE909FA}"/>
            </c:ext>
          </c:extLst>
        </c:ser>
        <c:ser>
          <c:idx val="5"/>
          <c:order val="5"/>
          <c:tx>
            <c:strRef>
              <c:f>'Tenure Insights'!$BL$12</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'Tenure Insights'!$BM$6:$BP$6</c:f>
              <c:strCache>
                <c:ptCount val="4"/>
                <c:pt idx="0">
                  <c:v>Start drop rate</c:v>
                </c:pt>
                <c:pt idx="1">
                  <c:v>Step 1 drop rate</c:v>
                </c:pt>
                <c:pt idx="2">
                  <c:v>Step 2 drop rate</c:v>
                </c:pt>
                <c:pt idx="3">
                  <c:v>Step 3 drop rate</c:v>
                </c:pt>
              </c:strCache>
            </c:strRef>
          </c:cat>
          <c:val>
            <c:numRef>
              <c:f>'Tenure Insights'!$BM$12:$BP$12</c:f>
              <c:numCache>
                <c:formatCode>0%</c:formatCode>
                <c:ptCount val="4"/>
                <c:pt idx="0">
                  <c:v>0.27232407695132632</c:v>
                </c:pt>
                <c:pt idx="1">
                  <c:v>0.13519795459827999</c:v>
                </c:pt>
                <c:pt idx="2">
                  <c:v>6.4192312772421087E-2</c:v>
                </c:pt>
                <c:pt idx="3">
                  <c:v>0.1279753410582796</c:v>
                </c:pt>
              </c:numCache>
            </c:numRef>
          </c:val>
          <c:extLst>
            <c:ext xmlns:c16="http://schemas.microsoft.com/office/drawing/2014/chart" uri="{C3380CC4-5D6E-409C-BE32-E72D297353CC}">
              <c16:uniqueId val="{00000005-4332-C04B-B5A0-9EDF6AE909FA}"/>
            </c:ext>
          </c:extLst>
        </c:ser>
        <c:dLbls>
          <c:dLblPos val="outEnd"/>
          <c:showLegendKey val="0"/>
          <c:showVal val="1"/>
          <c:showCatName val="0"/>
          <c:showSerName val="0"/>
          <c:showPercent val="0"/>
          <c:showBubbleSize val="0"/>
        </c:dLbls>
        <c:gapWidth val="219"/>
        <c:overlap val="-27"/>
        <c:axId val="310385791"/>
        <c:axId val="173122159"/>
      </c:barChart>
      <c:catAx>
        <c:axId val="310385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122159"/>
        <c:crosses val="autoZero"/>
        <c:auto val="1"/>
        <c:lblAlgn val="ctr"/>
        <c:lblOffset val="100"/>
        <c:noMultiLvlLbl val="0"/>
      </c:catAx>
      <c:valAx>
        <c:axId val="1731221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Drop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0385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2">
            <a:lumMod val="60000"/>
            <a:lumOff val="4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2">
            <a:lumMod val="60000"/>
            <a:lumOff val="4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custLinFactNeighborX="-1158" custLinFactNeighborY="7698">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2">
            <a:lumMod val="60000"/>
            <a:lumOff val="4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2">
            <a:lumMod val="60000"/>
            <a:lumOff val="4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DD7588B4-D2E1-46A5-B230-7F38AB437DEE}">
      <dgm:prSet custT="1"/>
      <dgm:spPr>
        <a:solidFill>
          <a:schemeClr val="accent2">
            <a:lumMod val="60000"/>
            <a:lumOff val="40000"/>
          </a:schemeClr>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2">
            <a:lumMod val="60000"/>
            <a:lumOff val="4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6">
            <a:lumMod val="20000"/>
            <a:lumOff val="8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798A404-20E9-4CE6-AA7C-C6F13BD0D4F4}" type="doc">
      <dgm:prSet loTypeId="urn:microsoft.com/office/officeart/2005/8/layout/hChevron3" loCatId="process" qsTypeId="urn:microsoft.com/office/officeart/2005/8/quickstyle/simple1" qsCatId="simple" csTypeId="urn:microsoft.com/office/officeart/2005/8/colors/accent1_2" csCatId="accent1" phldr="1"/>
      <dgm:spPr/>
    </dgm:pt>
    <dgm:pt modelId="{718AB3DF-D189-4BF5-A6F9-EBD7F1B9C4F2}">
      <dgm:prSet phldrT="[Text]" custT="1"/>
      <dgm:spPr>
        <a:solidFill>
          <a:schemeClr val="accent6">
            <a:lumMod val="20000"/>
            <a:lumOff val="80000"/>
          </a:schemeClr>
        </a:solidFill>
      </dgm:spPr>
      <dgm:t>
        <a:bodyPr/>
        <a:lstStyle/>
        <a:p>
          <a:pPr algn="l"/>
          <a:r>
            <a:rPr lang="en-US" sz="1400" b="0" dirty="0">
              <a:solidFill>
                <a:schemeClr val="tx1"/>
              </a:solidFill>
            </a:rPr>
            <a:t>Business problem</a:t>
          </a:r>
        </a:p>
      </dgm:t>
    </dgm:pt>
    <dgm:pt modelId="{CA6C936A-44E2-4452-82D1-81488A2AC870}" type="parTrans" cxnId="{B6719B1F-3AC7-462B-BAF4-DC9F2AEFC8DB}">
      <dgm:prSet/>
      <dgm:spPr/>
      <dgm:t>
        <a:bodyPr/>
        <a:lstStyle/>
        <a:p>
          <a:endParaRPr lang="en-US"/>
        </a:p>
      </dgm:t>
    </dgm:pt>
    <dgm:pt modelId="{49FC2F16-4DC3-4C19-8D2B-5B2E649BDF74}" type="sibTrans" cxnId="{B6719B1F-3AC7-462B-BAF4-DC9F2AEFC8DB}">
      <dgm:prSet/>
      <dgm:spPr/>
      <dgm:t>
        <a:bodyPr/>
        <a:lstStyle/>
        <a:p>
          <a:endParaRPr lang="en-US"/>
        </a:p>
      </dgm:t>
    </dgm:pt>
    <dgm:pt modelId="{8C9367BC-9A67-4728-B23C-DF084060AE69}">
      <dgm:prSet phldrT="[Text]" custT="1"/>
      <dgm:spPr>
        <a:solidFill>
          <a:schemeClr val="accent6">
            <a:lumMod val="20000"/>
            <a:lumOff val="80000"/>
          </a:schemeClr>
        </a:solidFill>
      </dgm:spPr>
      <dgm:t>
        <a:bodyPr/>
        <a:lstStyle/>
        <a:p>
          <a:pPr algn="l"/>
          <a:r>
            <a:rPr lang="en-US" sz="1400" dirty="0">
              <a:solidFill>
                <a:schemeClr val="tx1"/>
              </a:solidFill>
            </a:rPr>
            <a:t>   KPIs</a:t>
          </a:r>
        </a:p>
      </dgm:t>
    </dgm:pt>
    <dgm:pt modelId="{C238F3ED-B800-4829-8DE6-EE8D35B84E83}" type="parTrans" cxnId="{8069CBED-F803-40DA-A55B-227A29B08E06}">
      <dgm:prSet/>
      <dgm:spPr/>
      <dgm:t>
        <a:bodyPr/>
        <a:lstStyle/>
        <a:p>
          <a:endParaRPr lang="en-US"/>
        </a:p>
      </dgm:t>
    </dgm:pt>
    <dgm:pt modelId="{0F4919A5-5F32-4084-80E0-94B17BECFAB8}" type="sibTrans" cxnId="{8069CBED-F803-40DA-A55B-227A29B08E06}">
      <dgm:prSet/>
      <dgm:spPr/>
      <dgm:t>
        <a:bodyPr/>
        <a:lstStyle/>
        <a:p>
          <a:endParaRPr lang="en-US"/>
        </a:p>
      </dgm:t>
    </dgm:pt>
    <dgm:pt modelId="{BC2F9902-7311-4B4E-AA4E-3133D5C26792}">
      <dgm:prSet custT="1"/>
      <dgm:spPr>
        <a:solidFill>
          <a:schemeClr val="accent2">
            <a:lumMod val="60000"/>
            <a:lumOff val="40000"/>
          </a:schemeClr>
        </a:solidFill>
      </dgm:spPr>
      <dgm:t>
        <a:bodyPr/>
        <a:lstStyle/>
        <a:p>
          <a:pPr algn="l"/>
          <a:r>
            <a:rPr lang="en-US" sz="1400" dirty="0">
              <a:solidFill>
                <a:schemeClr val="tx1"/>
              </a:solidFill>
            </a:rPr>
            <a:t>Comparative Analysis</a:t>
          </a:r>
        </a:p>
      </dgm:t>
    </dgm:pt>
    <dgm:pt modelId="{C459193C-2ABA-4039-B79D-DA8BE97F6C81}" type="parTrans" cxnId="{0071A895-66C1-43E2-92CA-D1DBDF28BB90}">
      <dgm:prSet/>
      <dgm:spPr/>
      <dgm:t>
        <a:bodyPr/>
        <a:lstStyle/>
        <a:p>
          <a:endParaRPr lang="en-US"/>
        </a:p>
      </dgm:t>
    </dgm:pt>
    <dgm:pt modelId="{54737951-50DB-4987-AA41-AE3037184F7C}" type="sibTrans" cxnId="{0071A895-66C1-43E2-92CA-D1DBDF28BB90}">
      <dgm:prSet/>
      <dgm:spPr/>
      <dgm:t>
        <a:bodyPr/>
        <a:lstStyle/>
        <a:p>
          <a:endParaRPr lang="en-US"/>
        </a:p>
      </dgm:t>
    </dgm:pt>
    <dgm:pt modelId="{A4F6351E-3B7D-4387-9F65-1EEA85DF560A}">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Demographic Variation</a:t>
          </a:r>
        </a:p>
      </dgm:t>
    </dgm:pt>
    <dgm:pt modelId="{C6049C04-1172-4981-8A79-46C587AACAC2}" type="parTrans" cxnId="{28D4EDDA-CB8E-4B2A-9F8C-65C5FCDA60F0}">
      <dgm:prSet/>
      <dgm:spPr/>
      <dgm:t>
        <a:bodyPr/>
        <a:lstStyle/>
        <a:p>
          <a:endParaRPr lang="en-US"/>
        </a:p>
      </dgm:t>
    </dgm:pt>
    <dgm:pt modelId="{8AD450EF-9BEA-4F01-870C-8B2D053A9CA9}" type="sibTrans" cxnId="{28D4EDDA-CB8E-4B2A-9F8C-65C5FCDA60F0}">
      <dgm:prSet/>
      <dgm:spPr/>
      <dgm:t>
        <a:bodyPr/>
        <a:lstStyle/>
        <a:p>
          <a:endParaRPr lang="en-US"/>
        </a:p>
      </dgm:t>
    </dgm:pt>
    <dgm:pt modelId="{F7E97BA7-BD00-4F9F-920E-09CB7DAF2C32}">
      <dgm:prSet custT="1"/>
      <dgm:spPr>
        <a:solidFill>
          <a:schemeClr val="accent6">
            <a:lumMod val="20000"/>
            <a:lumOff val="80000"/>
          </a:schemeClr>
        </a:solidFill>
      </dgm:spPr>
      <dgm:t>
        <a:bodyPr/>
        <a:lstStyle/>
        <a:p>
          <a:r>
            <a:rPr lang="en-US" sz="1400" dirty="0">
              <a:solidFill>
                <a:schemeClr val="tx1"/>
              </a:solidFill>
            </a:rPr>
            <a:t>Recommendations</a:t>
          </a:r>
        </a:p>
      </dgm:t>
    </dgm:pt>
    <dgm:pt modelId="{C9AA3441-0A4B-4FCC-9CCD-BBC1693FD42D}" type="parTrans" cxnId="{EC8BFF95-96D5-474A-852A-81F60D906065}">
      <dgm:prSet/>
      <dgm:spPr/>
      <dgm:t>
        <a:bodyPr/>
        <a:lstStyle/>
        <a:p>
          <a:endParaRPr lang="en-US"/>
        </a:p>
      </dgm:t>
    </dgm:pt>
    <dgm:pt modelId="{04FD2D59-0879-44EA-9D5A-BD16F6D131BD}" type="sibTrans" cxnId="{EC8BFF95-96D5-474A-852A-81F60D906065}">
      <dgm:prSet/>
      <dgm:spPr/>
      <dgm:t>
        <a:bodyPr/>
        <a:lstStyle/>
        <a:p>
          <a:endParaRPr lang="en-US"/>
        </a:p>
      </dgm:t>
    </dgm:pt>
    <dgm:pt modelId="{59A222DC-66B8-40CC-AB0F-FC950DE92F72}">
      <dgm:prSet phldrT="[Text]" custT="1"/>
      <dgm:spPr>
        <a:solidFill>
          <a:schemeClr val="accent6">
            <a:lumMod val="20000"/>
            <a:lumOff val="80000"/>
          </a:schemeClr>
        </a:solidFill>
      </dgm:spPr>
      <dgm:t>
        <a:bodyPr/>
        <a:lstStyle/>
        <a:p>
          <a:pPr algn="l"/>
          <a:r>
            <a:rPr lang="en-US" sz="1400" dirty="0">
              <a:solidFill>
                <a:schemeClr val="tx1"/>
              </a:solidFill>
            </a:rPr>
            <a:t> Data Exploration</a:t>
          </a:r>
        </a:p>
      </dgm:t>
    </dgm:pt>
    <dgm:pt modelId="{0A7475F7-1273-4AAA-87AD-C181730E5040}" type="sibTrans" cxnId="{7F32C115-D51E-427E-8A2D-C469743008AC}">
      <dgm:prSet/>
      <dgm:spPr/>
      <dgm:t>
        <a:bodyPr/>
        <a:lstStyle/>
        <a:p>
          <a:endParaRPr lang="en-US"/>
        </a:p>
      </dgm:t>
    </dgm:pt>
    <dgm:pt modelId="{D48A04BA-9288-4695-B618-7CD54D7AB7C1}" type="parTrans" cxnId="{7F32C115-D51E-427E-8A2D-C469743008AC}">
      <dgm:prSet/>
      <dgm:spPr/>
      <dgm:t>
        <a:bodyPr/>
        <a:lstStyle/>
        <a:p>
          <a:endParaRPr lang="en-US"/>
        </a:p>
      </dgm:t>
    </dgm:pt>
    <dgm:pt modelId="{DD7588B4-D2E1-46A5-B230-7F38AB437DEE}">
      <dgm:prSet custT="1"/>
      <dgm:spPr>
        <a:solidFill>
          <a:srgbClr val="E2F0D9"/>
        </a:solidFill>
      </dgm:spPr>
      <dgm:t>
        <a:bodyPr/>
        <a:lstStyle/>
        <a:p>
          <a:r>
            <a:rPr lang="en-US" sz="1400" dirty="0">
              <a:solidFill>
                <a:schemeClr val="tx1"/>
              </a:solidFill>
            </a:rPr>
            <a:t>Future Scope</a:t>
          </a:r>
          <a:endParaRPr lang="en-IN" sz="1400" dirty="0">
            <a:solidFill>
              <a:schemeClr val="tx1"/>
            </a:solidFill>
          </a:endParaRPr>
        </a:p>
      </dgm:t>
    </dgm:pt>
    <dgm:pt modelId="{2BE60DCB-E515-4202-A604-39435CB7BA6F}" type="parTrans" cxnId="{62053E7F-3E44-409C-9883-B4F01D06E1DD}">
      <dgm:prSet/>
      <dgm:spPr/>
      <dgm:t>
        <a:bodyPr/>
        <a:lstStyle/>
        <a:p>
          <a:endParaRPr lang="en-IN"/>
        </a:p>
      </dgm:t>
    </dgm:pt>
    <dgm:pt modelId="{4989FF3C-F899-4285-83ED-D7B95130B9AB}" type="sibTrans" cxnId="{62053E7F-3E44-409C-9883-B4F01D06E1DD}">
      <dgm:prSet/>
      <dgm:spPr/>
      <dgm:t>
        <a:bodyPr/>
        <a:lstStyle/>
        <a:p>
          <a:endParaRPr lang="en-IN"/>
        </a:p>
      </dgm:t>
    </dgm:pt>
    <dgm:pt modelId="{92AE356B-59C1-4A8B-A9E8-E154756F93BE}">
      <dgm:prSet custT="1"/>
      <dgm:spPr>
        <a:solidFill>
          <a:schemeClr val="accent6">
            <a:lumMod val="20000"/>
            <a:lumOff val="80000"/>
          </a:schemeClr>
        </a:solidFill>
        <a:ln>
          <a:solidFill>
            <a:schemeClr val="bg1"/>
          </a:solidFill>
        </a:ln>
      </dgm:spPr>
      <dgm:t>
        <a:bodyPr/>
        <a:lstStyle/>
        <a:p>
          <a:pPr algn="l"/>
          <a:r>
            <a:rPr lang="en-US" sz="1400" dirty="0">
              <a:solidFill>
                <a:schemeClr val="tx1"/>
              </a:solidFill>
            </a:rPr>
            <a:t> Exp. Design Critique</a:t>
          </a:r>
        </a:p>
      </dgm:t>
    </dgm:pt>
    <dgm:pt modelId="{1AA07E02-37F2-4828-AD62-1633A4FF7F32}" type="sibTrans" cxnId="{A0CFAEA5-6F62-4812-8545-8D0346C26CF3}">
      <dgm:prSet/>
      <dgm:spPr/>
      <dgm:t>
        <a:bodyPr/>
        <a:lstStyle/>
        <a:p>
          <a:endParaRPr lang="en-US"/>
        </a:p>
      </dgm:t>
    </dgm:pt>
    <dgm:pt modelId="{872A35F1-41E0-42AF-94AA-9219DC6B9839}" type="parTrans" cxnId="{A0CFAEA5-6F62-4812-8545-8D0346C26CF3}">
      <dgm:prSet/>
      <dgm:spPr/>
      <dgm:t>
        <a:bodyPr/>
        <a:lstStyle/>
        <a:p>
          <a:endParaRPr lang="en-US"/>
        </a:p>
      </dgm:t>
    </dgm:pt>
    <dgm:pt modelId="{6802A87A-717C-4F0D-8B7A-C7356EC973FB}" type="pres">
      <dgm:prSet presAssocID="{7798A404-20E9-4CE6-AA7C-C6F13BD0D4F4}" presName="Name0" presStyleCnt="0">
        <dgm:presLayoutVars>
          <dgm:dir/>
          <dgm:resizeHandles val="exact"/>
        </dgm:presLayoutVars>
      </dgm:prSet>
      <dgm:spPr/>
    </dgm:pt>
    <dgm:pt modelId="{0D348DCC-A700-4456-948C-352C3F20D478}" type="pres">
      <dgm:prSet presAssocID="{718AB3DF-D189-4BF5-A6F9-EBD7F1B9C4F2}" presName="parTxOnly" presStyleLbl="node1" presStyleIdx="0" presStyleCnt="8" custScaleX="106293">
        <dgm:presLayoutVars>
          <dgm:bulletEnabled val="1"/>
        </dgm:presLayoutVars>
      </dgm:prSet>
      <dgm:spPr/>
    </dgm:pt>
    <dgm:pt modelId="{C0D4E3C1-1DAB-40FA-ACE5-109345722134}" type="pres">
      <dgm:prSet presAssocID="{49FC2F16-4DC3-4C19-8D2B-5B2E649BDF74}" presName="parSpace" presStyleCnt="0"/>
      <dgm:spPr/>
    </dgm:pt>
    <dgm:pt modelId="{EC6486F3-EB67-4544-9275-F102B9A2C5DE}" type="pres">
      <dgm:prSet presAssocID="{59A222DC-66B8-40CC-AB0F-FC950DE92F72}" presName="parTxOnly" presStyleLbl="node1" presStyleIdx="1" presStyleCnt="8" custScaleX="111501" custLinFactNeighborX="-18386">
        <dgm:presLayoutVars>
          <dgm:bulletEnabled val="1"/>
        </dgm:presLayoutVars>
      </dgm:prSet>
      <dgm:spPr/>
    </dgm:pt>
    <dgm:pt modelId="{4D123D7D-688A-4FBF-AB42-1F854DEC5793}" type="pres">
      <dgm:prSet presAssocID="{0A7475F7-1273-4AAA-87AD-C181730E5040}" presName="parSpace" presStyleCnt="0"/>
      <dgm:spPr/>
    </dgm:pt>
    <dgm:pt modelId="{A039F137-C192-432C-9867-0DD7423CEA6D}" type="pres">
      <dgm:prSet presAssocID="{8C9367BC-9A67-4728-B23C-DF084060AE69}" presName="parTxOnly" presStyleLbl="node1" presStyleIdx="2" presStyleCnt="8" custScaleX="64462" custLinFactNeighborX="-18384">
        <dgm:presLayoutVars>
          <dgm:bulletEnabled val="1"/>
        </dgm:presLayoutVars>
      </dgm:prSet>
      <dgm:spPr/>
    </dgm:pt>
    <dgm:pt modelId="{8E616961-C2FB-41E2-9FC6-7819B4F44BBC}" type="pres">
      <dgm:prSet presAssocID="{0F4919A5-5F32-4084-80E0-94B17BECFAB8}" presName="parSpace" presStyleCnt="0"/>
      <dgm:spPr/>
    </dgm:pt>
    <dgm:pt modelId="{4E38221B-3171-418F-B13F-B458AA966945}" type="pres">
      <dgm:prSet presAssocID="{BC2F9902-7311-4B4E-AA4E-3133D5C26792}" presName="parTxOnly" presStyleLbl="node1" presStyleIdx="3" presStyleCnt="8" custScaleX="130112">
        <dgm:presLayoutVars>
          <dgm:bulletEnabled val="1"/>
        </dgm:presLayoutVars>
      </dgm:prSet>
      <dgm:spPr/>
    </dgm:pt>
    <dgm:pt modelId="{7B32ADAE-9FE2-4520-875A-44D75740203C}" type="pres">
      <dgm:prSet presAssocID="{54737951-50DB-4987-AA41-AE3037184F7C}" presName="parSpace" presStyleCnt="0"/>
      <dgm:spPr/>
    </dgm:pt>
    <dgm:pt modelId="{4E98DCEE-89AC-49CF-9938-F854E43C99A3}" type="pres">
      <dgm:prSet presAssocID="{A4F6351E-3B7D-4387-9F65-1EEA85DF560A}" presName="parTxOnly" presStyleLbl="node1" presStyleIdx="4" presStyleCnt="8" custScaleX="134459">
        <dgm:presLayoutVars>
          <dgm:bulletEnabled val="1"/>
        </dgm:presLayoutVars>
      </dgm:prSet>
      <dgm:spPr/>
    </dgm:pt>
    <dgm:pt modelId="{FD6DE9FD-422D-41A6-907F-AA92DA7D6716}" type="pres">
      <dgm:prSet presAssocID="{8AD450EF-9BEA-4F01-870C-8B2D053A9CA9}" presName="parSpace" presStyleCnt="0"/>
      <dgm:spPr/>
    </dgm:pt>
    <dgm:pt modelId="{6BDD0A2B-9E94-4722-84F8-D37574CD8286}" type="pres">
      <dgm:prSet presAssocID="{92AE356B-59C1-4A8B-A9E8-E154756F93BE}" presName="parTxOnly" presStyleLbl="node1" presStyleIdx="5" presStyleCnt="8" custScaleX="132845">
        <dgm:presLayoutVars>
          <dgm:bulletEnabled val="1"/>
        </dgm:presLayoutVars>
      </dgm:prSet>
      <dgm:spPr/>
    </dgm:pt>
    <dgm:pt modelId="{D229EE7F-E89D-416A-96DA-7D389B967528}" type="pres">
      <dgm:prSet presAssocID="{1AA07E02-37F2-4828-AD62-1633A4FF7F32}" presName="parSpace" presStyleCnt="0"/>
      <dgm:spPr/>
    </dgm:pt>
    <dgm:pt modelId="{64CBBD37-4AE5-4FB1-BD6C-4C629A0055BB}" type="pres">
      <dgm:prSet presAssocID="{F7E97BA7-BD00-4F9F-920E-09CB7DAF2C32}" presName="parTxOnly" presStyleLbl="node1" presStyleIdx="6" presStyleCnt="8" custScaleX="125468">
        <dgm:presLayoutVars>
          <dgm:bulletEnabled val="1"/>
        </dgm:presLayoutVars>
      </dgm:prSet>
      <dgm:spPr/>
    </dgm:pt>
    <dgm:pt modelId="{637260DC-9463-4D34-B69E-08763630956B}" type="pres">
      <dgm:prSet presAssocID="{04FD2D59-0879-44EA-9D5A-BD16F6D131BD}" presName="parSpace" presStyleCnt="0"/>
      <dgm:spPr/>
    </dgm:pt>
    <dgm:pt modelId="{FBECF86E-F3B1-413D-96E4-DB21265C0877}" type="pres">
      <dgm:prSet presAssocID="{DD7588B4-D2E1-46A5-B230-7F38AB437DEE}" presName="parTxOnly" presStyleLbl="node1" presStyleIdx="7" presStyleCnt="8" custScaleX="91513">
        <dgm:presLayoutVars>
          <dgm:bulletEnabled val="1"/>
        </dgm:presLayoutVars>
      </dgm:prSet>
      <dgm:spPr/>
    </dgm:pt>
  </dgm:ptLst>
  <dgm:cxnLst>
    <dgm:cxn modelId="{C061A006-1243-47FE-85E9-F0078A6F8CBC}" type="presOf" srcId="{BC2F9902-7311-4B4E-AA4E-3133D5C26792}" destId="{4E38221B-3171-418F-B13F-B458AA966945}" srcOrd="0" destOrd="0" presId="urn:microsoft.com/office/officeart/2005/8/layout/hChevron3"/>
    <dgm:cxn modelId="{7F32C115-D51E-427E-8A2D-C469743008AC}" srcId="{7798A404-20E9-4CE6-AA7C-C6F13BD0D4F4}" destId="{59A222DC-66B8-40CC-AB0F-FC950DE92F72}" srcOrd="1" destOrd="0" parTransId="{D48A04BA-9288-4695-B618-7CD54D7AB7C1}" sibTransId="{0A7475F7-1273-4AAA-87AD-C181730E5040}"/>
    <dgm:cxn modelId="{B6719B1F-3AC7-462B-BAF4-DC9F2AEFC8DB}" srcId="{7798A404-20E9-4CE6-AA7C-C6F13BD0D4F4}" destId="{718AB3DF-D189-4BF5-A6F9-EBD7F1B9C4F2}" srcOrd="0" destOrd="0" parTransId="{CA6C936A-44E2-4452-82D1-81488A2AC870}" sibTransId="{49FC2F16-4DC3-4C19-8D2B-5B2E649BDF74}"/>
    <dgm:cxn modelId="{1D6DC956-004F-4E74-8D8D-B56A33EC670C}" type="presOf" srcId="{F7E97BA7-BD00-4F9F-920E-09CB7DAF2C32}" destId="{64CBBD37-4AE5-4FB1-BD6C-4C629A0055BB}" srcOrd="0" destOrd="0" presId="urn:microsoft.com/office/officeart/2005/8/layout/hChevron3"/>
    <dgm:cxn modelId="{27C90D65-45FE-428F-8E19-7A87E6A119E1}" type="presOf" srcId="{DD7588B4-D2E1-46A5-B230-7F38AB437DEE}" destId="{FBECF86E-F3B1-413D-96E4-DB21265C0877}" srcOrd="0" destOrd="0" presId="urn:microsoft.com/office/officeart/2005/8/layout/hChevron3"/>
    <dgm:cxn modelId="{8968BD71-C09D-493F-B048-43F123248411}" type="presOf" srcId="{8C9367BC-9A67-4728-B23C-DF084060AE69}" destId="{A039F137-C192-432C-9867-0DD7423CEA6D}" srcOrd="0" destOrd="0" presId="urn:microsoft.com/office/officeart/2005/8/layout/hChevron3"/>
    <dgm:cxn modelId="{62053E7F-3E44-409C-9883-B4F01D06E1DD}" srcId="{7798A404-20E9-4CE6-AA7C-C6F13BD0D4F4}" destId="{DD7588B4-D2E1-46A5-B230-7F38AB437DEE}" srcOrd="7" destOrd="0" parTransId="{2BE60DCB-E515-4202-A604-39435CB7BA6F}" sibTransId="{4989FF3C-F899-4285-83ED-D7B95130B9AB}"/>
    <dgm:cxn modelId="{0071A895-66C1-43E2-92CA-D1DBDF28BB90}" srcId="{7798A404-20E9-4CE6-AA7C-C6F13BD0D4F4}" destId="{BC2F9902-7311-4B4E-AA4E-3133D5C26792}" srcOrd="3" destOrd="0" parTransId="{C459193C-2ABA-4039-B79D-DA8BE97F6C81}" sibTransId="{54737951-50DB-4987-AA41-AE3037184F7C}"/>
    <dgm:cxn modelId="{EC8BFF95-96D5-474A-852A-81F60D906065}" srcId="{7798A404-20E9-4CE6-AA7C-C6F13BD0D4F4}" destId="{F7E97BA7-BD00-4F9F-920E-09CB7DAF2C32}" srcOrd="6" destOrd="0" parTransId="{C9AA3441-0A4B-4FCC-9CCD-BBC1693FD42D}" sibTransId="{04FD2D59-0879-44EA-9D5A-BD16F6D131BD}"/>
    <dgm:cxn modelId="{20843A9D-455A-4A8E-AF49-022E85ACA7F8}" type="presOf" srcId="{92AE356B-59C1-4A8B-A9E8-E154756F93BE}" destId="{6BDD0A2B-9E94-4722-84F8-D37574CD8286}" srcOrd="0" destOrd="0" presId="urn:microsoft.com/office/officeart/2005/8/layout/hChevron3"/>
    <dgm:cxn modelId="{A0CFAEA5-6F62-4812-8545-8D0346C26CF3}" srcId="{7798A404-20E9-4CE6-AA7C-C6F13BD0D4F4}" destId="{92AE356B-59C1-4A8B-A9E8-E154756F93BE}" srcOrd="5" destOrd="0" parTransId="{872A35F1-41E0-42AF-94AA-9219DC6B9839}" sibTransId="{1AA07E02-37F2-4828-AD62-1633A4FF7F32}"/>
    <dgm:cxn modelId="{C336B6A9-B973-4C92-B7E5-237BFBB85EA2}" type="presOf" srcId="{A4F6351E-3B7D-4387-9F65-1EEA85DF560A}" destId="{4E98DCEE-89AC-49CF-9938-F854E43C99A3}" srcOrd="0" destOrd="0" presId="urn:microsoft.com/office/officeart/2005/8/layout/hChevron3"/>
    <dgm:cxn modelId="{736867C3-579C-415D-894B-35CF60FF2BFE}" type="presOf" srcId="{718AB3DF-D189-4BF5-A6F9-EBD7F1B9C4F2}" destId="{0D348DCC-A700-4456-948C-352C3F20D478}" srcOrd="0" destOrd="0" presId="urn:microsoft.com/office/officeart/2005/8/layout/hChevron3"/>
    <dgm:cxn modelId="{A08A48D8-A50B-4223-BDE0-DBABAC63BC50}" type="presOf" srcId="{7798A404-20E9-4CE6-AA7C-C6F13BD0D4F4}" destId="{6802A87A-717C-4F0D-8B7A-C7356EC973FB}" srcOrd="0" destOrd="0" presId="urn:microsoft.com/office/officeart/2005/8/layout/hChevron3"/>
    <dgm:cxn modelId="{BEA2D0DA-6CB5-4DA3-8FEC-922A2FA68E77}" type="presOf" srcId="{59A222DC-66B8-40CC-AB0F-FC950DE92F72}" destId="{EC6486F3-EB67-4544-9275-F102B9A2C5DE}" srcOrd="0" destOrd="0" presId="urn:microsoft.com/office/officeart/2005/8/layout/hChevron3"/>
    <dgm:cxn modelId="{28D4EDDA-CB8E-4B2A-9F8C-65C5FCDA60F0}" srcId="{7798A404-20E9-4CE6-AA7C-C6F13BD0D4F4}" destId="{A4F6351E-3B7D-4387-9F65-1EEA85DF560A}" srcOrd="4" destOrd="0" parTransId="{C6049C04-1172-4981-8A79-46C587AACAC2}" sibTransId="{8AD450EF-9BEA-4F01-870C-8B2D053A9CA9}"/>
    <dgm:cxn modelId="{8069CBED-F803-40DA-A55B-227A29B08E06}" srcId="{7798A404-20E9-4CE6-AA7C-C6F13BD0D4F4}" destId="{8C9367BC-9A67-4728-B23C-DF084060AE69}" srcOrd="2" destOrd="0" parTransId="{C238F3ED-B800-4829-8DE6-EE8D35B84E83}" sibTransId="{0F4919A5-5F32-4084-80E0-94B17BECFAB8}"/>
    <dgm:cxn modelId="{51248577-5570-40CF-9435-BAB1B1C5127C}" type="presParOf" srcId="{6802A87A-717C-4F0D-8B7A-C7356EC973FB}" destId="{0D348DCC-A700-4456-948C-352C3F20D478}" srcOrd="0" destOrd="0" presId="urn:microsoft.com/office/officeart/2005/8/layout/hChevron3"/>
    <dgm:cxn modelId="{E68AFB2A-90F6-46E6-9439-58F79870C560}" type="presParOf" srcId="{6802A87A-717C-4F0D-8B7A-C7356EC973FB}" destId="{C0D4E3C1-1DAB-40FA-ACE5-109345722134}" srcOrd="1" destOrd="0" presId="urn:microsoft.com/office/officeart/2005/8/layout/hChevron3"/>
    <dgm:cxn modelId="{B2A06C25-065A-4068-B20B-ECC747558916}" type="presParOf" srcId="{6802A87A-717C-4F0D-8B7A-C7356EC973FB}" destId="{EC6486F3-EB67-4544-9275-F102B9A2C5DE}" srcOrd="2" destOrd="0" presId="urn:microsoft.com/office/officeart/2005/8/layout/hChevron3"/>
    <dgm:cxn modelId="{186B587C-73EC-46AD-A308-6D186B01E529}" type="presParOf" srcId="{6802A87A-717C-4F0D-8B7A-C7356EC973FB}" destId="{4D123D7D-688A-4FBF-AB42-1F854DEC5793}" srcOrd="3" destOrd="0" presId="urn:microsoft.com/office/officeart/2005/8/layout/hChevron3"/>
    <dgm:cxn modelId="{DF3AFB2B-DF36-413C-AAD6-2EA2A8664B6E}" type="presParOf" srcId="{6802A87A-717C-4F0D-8B7A-C7356EC973FB}" destId="{A039F137-C192-432C-9867-0DD7423CEA6D}" srcOrd="4" destOrd="0" presId="urn:microsoft.com/office/officeart/2005/8/layout/hChevron3"/>
    <dgm:cxn modelId="{5F463DFA-27A5-42BC-9DAD-1DEF2CCAAC57}" type="presParOf" srcId="{6802A87A-717C-4F0D-8B7A-C7356EC973FB}" destId="{8E616961-C2FB-41E2-9FC6-7819B4F44BBC}" srcOrd="5" destOrd="0" presId="urn:microsoft.com/office/officeart/2005/8/layout/hChevron3"/>
    <dgm:cxn modelId="{5C35852D-50D5-4D36-BE9F-5EF17B469AF8}" type="presParOf" srcId="{6802A87A-717C-4F0D-8B7A-C7356EC973FB}" destId="{4E38221B-3171-418F-B13F-B458AA966945}" srcOrd="6" destOrd="0" presId="urn:microsoft.com/office/officeart/2005/8/layout/hChevron3"/>
    <dgm:cxn modelId="{7E513EC3-1A02-4720-8DFE-94DF71E93005}" type="presParOf" srcId="{6802A87A-717C-4F0D-8B7A-C7356EC973FB}" destId="{7B32ADAE-9FE2-4520-875A-44D75740203C}" srcOrd="7" destOrd="0" presId="urn:microsoft.com/office/officeart/2005/8/layout/hChevron3"/>
    <dgm:cxn modelId="{EC26FDCC-D604-4061-8005-5ADBBDCDB445}" type="presParOf" srcId="{6802A87A-717C-4F0D-8B7A-C7356EC973FB}" destId="{4E98DCEE-89AC-49CF-9938-F854E43C99A3}" srcOrd="8" destOrd="0" presId="urn:microsoft.com/office/officeart/2005/8/layout/hChevron3"/>
    <dgm:cxn modelId="{5F34AE52-17B6-47D9-8229-F9FA58B1745A}" type="presParOf" srcId="{6802A87A-717C-4F0D-8B7A-C7356EC973FB}" destId="{FD6DE9FD-422D-41A6-907F-AA92DA7D6716}" srcOrd="9" destOrd="0" presId="urn:microsoft.com/office/officeart/2005/8/layout/hChevron3"/>
    <dgm:cxn modelId="{F6944340-1398-4B7F-B28B-9FC99EB26309}" type="presParOf" srcId="{6802A87A-717C-4F0D-8B7A-C7356EC973FB}" destId="{6BDD0A2B-9E94-4722-84F8-D37574CD8286}" srcOrd="10" destOrd="0" presId="urn:microsoft.com/office/officeart/2005/8/layout/hChevron3"/>
    <dgm:cxn modelId="{BD5AF525-7358-4257-BEB2-76D4F39DDF13}" type="presParOf" srcId="{6802A87A-717C-4F0D-8B7A-C7356EC973FB}" destId="{D229EE7F-E89D-416A-96DA-7D389B967528}" srcOrd="11" destOrd="0" presId="urn:microsoft.com/office/officeart/2005/8/layout/hChevron3"/>
    <dgm:cxn modelId="{281FADF6-37B0-443E-860C-43B63E7999D9}" type="presParOf" srcId="{6802A87A-717C-4F0D-8B7A-C7356EC973FB}" destId="{64CBBD37-4AE5-4FB1-BD6C-4C629A0055BB}" srcOrd="12" destOrd="0" presId="urn:microsoft.com/office/officeart/2005/8/layout/hChevron3"/>
    <dgm:cxn modelId="{FCD1CEB6-DA8B-4E0C-B90C-EE9F3C12E8E5}" type="presParOf" srcId="{6802A87A-717C-4F0D-8B7A-C7356EC973FB}" destId="{637260DC-9463-4D34-B69E-08763630956B}" srcOrd="13" destOrd="0" presId="urn:microsoft.com/office/officeart/2005/8/layout/hChevron3"/>
    <dgm:cxn modelId="{B2F1E27C-DB11-41AE-AA8E-D0D01138DB00}" type="presParOf" srcId="{6802A87A-717C-4F0D-8B7A-C7356EC973FB}" destId="{FBECF86E-F3B1-413D-96E4-DB21265C0877}"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2"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2"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2">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8DCC-A700-4456-948C-352C3F20D478}">
      <dsp:nvSpPr>
        <dsp:cNvPr id="0" name=""/>
        <dsp:cNvSpPr/>
      </dsp:nvSpPr>
      <dsp:spPr>
        <a:xfrm>
          <a:off x="3754" y="0"/>
          <a:ext cx="1722355" cy="425003"/>
        </a:xfrm>
        <a:prstGeom prst="homePlat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rPr>
            <a:t>Business problem</a:t>
          </a:r>
        </a:p>
      </dsp:txBody>
      <dsp:txXfrm>
        <a:off x="3754" y="0"/>
        <a:ext cx="1616104" cy="425003"/>
      </dsp:txXfrm>
    </dsp:sp>
    <dsp:sp modelId="{EC6486F3-EB67-4544-9275-F102B9A2C5DE}">
      <dsp:nvSpPr>
        <dsp:cNvPr id="0" name=""/>
        <dsp:cNvSpPr/>
      </dsp:nvSpPr>
      <dsp:spPr>
        <a:xfrm>
          <a:off x="1342448" y="0"/>
          <a:ext cx="1806745"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Data Exploration</a:t>
          </a:r>
        </a:p>
      </dsp:txBody>
      <dsp:txXfrm>
        <a:off x="1554950" y="0"/>
        <a:ext cx="1381742" cy="425003"/>
      </dsp:txXfrm>
    </dsp:sp>
    <dsp:sp modelId="{A039F137-C192-432C-9867-0DD7423CEA6D}">
      <dsp:nvSpPr>
        <dsp:cNvPr id="0" name=""/>
        <dsp:cNvSpPr/>
      </dsp:nvSpPr>
      <dsp:spPr>
        <a:xfrm>
          <a:off x="2825123" y="0"/>
          <a:ext cx="1044532"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KPIs</a:t>
          </a:r>
        </a:p>
      </dsp:txBody>
      <dsp:txXfrm>
        <a:off x="3037625" y="0"/>
        <a:ext cx="619529" cy="425003"/>
      </dsp:txXfrm>
    </dsp:sp>
    <dsp:sp modelId="{4E38221B-3171-418F-B13F-B458AA966945}">
      <dsp:nvSpPr>
        <dsp:cNvPr id="0" name=""/>
        <dsp:cNvSpPr/>
      </dsp:nvSpPr>
      <dsp:spPr>
        <a:xfrm>
          <a:off x="3605157" y="0"/>
          <a:ext cx="2108315" cy="425003"/>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Comparative Analysis</a:t>
          </a:r>
        </a:p>
      </dsp:txBody>
      <dsp:txXfrm>
        <a:off x="3817659" y="0"/>
        <a:ext cx="1683312" cy="425003"/>
      </dsp:txXfrm>
    </dsp:sp>
    <dsp:sp modelId="{4E98DCEE-89AC-49CF-9938-F854E43C99A3}">
      <dsp:nvSpPr>
        <dsp:cNvPr id="0" name=""/>
        <dsp:cNvSpPr/>
      </dsp:nvSpPr>
      <dsp:spPr>
        <a:xfrm>
          <a:off x="5389395" y="0"/>
          <a:ext cx="2178753"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Demographic Variation</a:t>
          </a:r>
        </a:p>
      </dsp:txBody>
      <dsp:txXfrm>
        <a:off x="5601897" y="0"/>
        <a:ext cx="1753750" cy="425003"/>
      </dsp:txXfrm>
    </dsp:sp>
    <dsp:sp modelId="{6BDD0A2B-9E94-4722-84F8-D37574CD8286}">
      <dsp:nvSpPr>
        <dsp:cNvPr id="0" name=""/>
        <dsp:cNvSpPr/>
      </dsp:nvSpPr>
      <dsp:spPr>
        <a:xfrm>
          <a:off x="7244072" y="0"/>
          <a:ext cx="2152600" cy="425003"/>
        </a:xfrm>
        <a:prstGeom prst="chevron">
          <a:avLst/>
        </a:prstGeom>
        <a:solidFill>
          <a:schemeClr val="accent6">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Exp. Design Critique</a:t>
          </a:r>
        </a:p>
      </dsp:txBody>
      <dsp:txXfrm>
        <a:off x="7456574" y="0"/>
        <a:ext cx="1727597" cy="425003"/>
      </dsp:txXfrm>
    </dsp:sp>
    <dsp:sp modelId="{64CBBD37-4AE5-4FB1-BD6C-4C629A0055BB}">
      <dsp:nvSpPr>
        <dsp:cNvPr id="0" name=""/>
        <dsp:cNvSpPr/>
      </dsp:nvSpPr>
      <dsp:spPr>
        <a:xfrm>
          <a:off x="9072595" y="0"/>
          <a:ext cx="2033064" cy="425003"/>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Recommendations</a:t>
          </a:r>
        </a:p>
      </dsp:txBody>
      <dsp:txXfrm>
        <a:off x="9285097" y="0"/>
        <a:ext cx="1608061" cy="425003"/>
      </dsp:txXfrm>
    </dsp:sp>
    <dsp:sp modelId="{FBECF86E-F3B1-413D-96E4-DB21265C0877}">
      <dsp:nvSpPr>
        <dsp:cNvPr id="0" name=""/>
        <dsp:cNvSpPr/>
      </dsp:nvSpPr>
      <dsp:spPr>
        <a:xfrm>
          <a:off x="10781583" y="0"/>
          <a:ext cx="1482862" cy="425003"/>
        </a:xfrm>
        <a:prstGeom prst="chevron">
          <a:avLst/>
        </a:prstGeom>
        <a:solidFill>
          <a:srgbClr val="E2F0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Future Scope</a:t>
          </a:r>
          <a:endParaRPr lang="en-IN" sz="1400" kern="1200" dirty="0">
            <a:solidFill>
              <a:schemeClr val="tx1"/>
            </a:solidFill>
          </a:endParaRPr>
        </a:p>
      </dsp:txBody>
      <dsp:txXfrm>
        <a:off x="10994085" y="0"/>
        <a:ext cx="1057859" cy="42500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8CABD-30E2-4725-82AB-1114DF29AE82}" type="datetimeFigureOut">
              <a:rPr lang="en-IN" smtClean="0"/>
              <a:t>30/10/20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D1875-4C09-468B-ACAD-EDBF5A95FFB4}" type="slidenum">
              <a:rPr lang="en-IN" smtClean="0"/>
              <a:t>‹#›</a:t>
            </a:fld>
            <a:endParaRPr lang="en-IN"/>
          </a:p>
        </p:txBody>
      </p:sp>
    </p:spTree>
    <p:extLst>
      <p:ext uri="{BB962C8B-B14F-4D97-AF65-F5344CB8AC3E}">
        <p14:creationId xmlns:p14="http://schemas.microsoft.com/office/powerpoint/2010/main" val="2922173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a:t>
            </a:fld>
            <a:endParaRPr lang="en-IN"/>
          </a:p>
        </p:txBody>
      </p:sp>
    </p:spTree>
    <p:extLst>
      <p:ext uri="{BB962C8B-B14F-4D97-AF65-F5344CB8AC3E}">
        <p14:creationId xmlns:p14="http://schemas.microsoft.com/office/powerpoint/2010/main" val="2050800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10</a:t>
            </a:fld>
            <a:endParaRPr lang="en-IN"/>
          </a:p>
        </p:txBody>
      </p:sp>
    </p:spTree>
    <p:extLst>
      <p:ext uri="{BB962C8B-B14F-4D97-AF65-F5344CB8AC3E}">
        <p14:creationId xmlns:p14="http://schemas.microsoft.com/office/powerpoint/2010/main" val="232284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11</a:t>
            </a:fld>
            <a:endParaRPr lang="en-IN"/>
          </a:p>
        </p:txBody>
      </p:sp>
    </p:spTree>
    <p:extLst>
      <p:ext uri="{BB962C8B-B14F-4D97-AF65-F5344CB8AC3E}">
        <p14:creationId xmlns:p14="http://schemas.microsoft.com/office/powerpoint/2010/main" val="41137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12</a:t>
            </a:fld>
            <a:endParaRPr lang="en-IN"/>
          </a:p>
        </p:txBody>
      </p:sp>
    </p:spTree>
    <p:extLst>
      <p:ext uri="{BB962C8B-B14F-4D97-AF65-F5344CB8AC3E}">
        <p14:creationId xmlns:p14="http://schemas.microsoft.com/office/powerpoint/2010/main" val="229004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13</a:t>
            </a:fld>
            <a:endParaRPr lang="en-IN"/>
          </a:p>
        </p:txBody>
      </p:sp>
    </p:spTree>
    <p:extLst>
      <p:ext uri="{BB962C8B-B14F-4D97-AF65-F5344CB8AC3E}">
        <p14:creationId xmlns:p14="http://schemas.microsoft.com/office/powerpoint/2010/main" val="3899554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5FED1875-4C09-468B-ACAD-EDBF5A95FFB4}" type="slidenum">
              <a:rPr lang="en-IN" smtClean="0"/>
              <a:t>14</a:t>
            </a:fld>
            <a:endParaRPr lang="en-IN"/>
          </a:p>
        </p:txBody>
      </p:sp>
    </p:spTree>
    <p:extLst>
      <p:ext uri="{BB962C8B-B14F-4D97-AF65-F5344CB8AC3E}">
        <p14:creationId xmlns:p14="http://schemas.microsoft.com/office/powerpoint/2010/main" val="382893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15</a:t>
            </a:fld>
            <a:endParaRPr lang="en-IN"/>
          </a:p>
        </p:txBody>
      </p:sp>
    </p:spTree>
    <p:extLst>
      <p:ext uri="{BB962C8B-B14F-4D97-AF65-F5344CB8AC3E}">
        <p14:creationId xmlns:p14="http://schemas.microsoft.com/office/powerpoint/2010/main" val="3107087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16</a:t>
            </a:fld>
            <a:endParaRPr lang="en-IN"/>
          </a:p>
        </p:txBody>
      </p:sp>
    </p:spTree>
    <p:extLst>
      <p:ext uri="{BB962C8B-B14F-4D97-AF65-F5344CB8AC3E}">
        <p14:creationId xmlns:p14="http://schemas.microsoft.com/office/powerpoint/2010/main" val="1952843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17</a:t>
            </a:fld>
            <a:endParaRPr lang="en-IN"/>
          </a:p>
        </p:txBody>
      </p:sp>
    </p:spTree>
    <p:extLst>
      <p:ext uri="{BB962C8B-B14F-4D97-AF65-F5344CB8AC3E}">
        <p14:creationId xmlns:p14="http://schemas.microsoft.com/office/powerpoint/2010/main" val="32400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18</a:t>
            </a:fld>
            <a:endParaRPr lang="en-IN"/>
          </a:p>
        </p:txBody>
      </p:sp>
    </p:spTree>
    <p:extLst>
      <p:ext uri="{BB962C8B-B14F-4D97-AF65-F5344CB8AC3E}">
        <p14:creationId xmlns:p14="http://schemas.microsoft.com/office/powerpoint/2010/main" val="168907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19</a:t>
            </a:fld>
            <a:endParaRPr lang="en-IN"/>
          </a:p>
        </p:txBody>
      </p:sp>
    </p:spTree>
    <p:extLst>
      <p:ext uri="{BB962C8B-B14F-4D97-AF65-F5344CB8AC3E}">
        <p14:creationId xmlns:p14="http://schemas.microsoft.com/office/powerpoint/2010/main" val="76470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a:t>
            </a:fld>
            <a:endParaRPr lang="en-IN"/>
          </a:p>
        </p:txBody>
      </p:sp>
    </p:spTree>
    <p:extLst>
      <p:ext uri="{BB962C8B-B14F-4D97-AF65-F5344CB8AC3E}">
        <p14:creationId xmlns:p14="http://schemas.microsoft.com/office/powerpoint/2010/main" val="367768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20</a:t>
            </a:fld>
            <a:endParaRPr lang="en-IN"/>
          </a:p>
        </p:txBody>
      </p:sp>
    </p:spTree>
    <p:extLst>
      <p:ext uri="{BB962C8B-B14F-4D97-AF65-F5344CB8AC3E}">
        <p14:creationId xmlns:p14="http://schemas.microsoft.com/office/powerpoint/2010/main" val="372026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5FED1875-4C09-468B-ACAD-EDBF5A95FFB4}" type="slidenum">
              <a:rPr lang="en-IN" smtClean="0"/>
              <a:t>21</a:t>
            </a:fld>
            <a:endParaRPr lang="en-IN"/>
          </a:p>
        </p:txBody>
      </p:sp>
    </p:spTree>
    <p:extLst>
      <p:ext uri="{BB962C8B-B14F-4D97-AF65-F5344CB8AC3E}">
        <p14:creationId xmlns:p14="http://schemas.microsoft.com/office/powerpoint/2010/main" val="709145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22</a:t>
            </a:fld>
            <a:endParaRPr lang="en-IN"/>
          </a:p>
        </p:txBody>
      </p:sp>
    </p:spTree>
    <p:extLst>
      <p:ext uri="{BB962C8B-B14F-4D97-AF65-F5344CB8AC3E}">
        <p14:creationId xmlns:p14="http://schemas.microsoft.com/office/powerpoint/2010/main" val="3960753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23</a:t>
            </a:fld>
            <a:endParaRPr lang="en-IN"/>
          </a:p>
        </p:txBody>
      </p:sp>
    </p:spTree>
    <p:extLst>
      <p:ext uri="{BB962C8B-B14F-4D97-AF65-F5344CB8AC3E}">
        <p14:creationId xmlns:p14="http://schemas.microsoft.com/office/powerpoint/2010/main" val="914526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24</a:t>
            </a:fld>
            <a:endParaRPr lang="en-IN"/>
          </a:p>
        </p:txBody>
      </p:sp>
    </p:spTree>
    <p:extLst>
      <p:ext uri="{BB962C8B-B14F-4D97-AF65-F5344CB8AC3E}">
        <p14:creationId xmlns:p14="http://schemas.microsoft.com/office/powerpoint/2010/main" val="203317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25</a:t>
            </a:fld>
            <a:endParaRPr lang="en-IN"/>
          </a:p>
        </p:txBody>
      </p:sp>
    </p:spTree>
    <p:extLst>
      <p:ext uri="{BB962C8B-B14F-4D97-AF65-F5344CB8AC3E}">
        <p14:creationId xmlns:p14="http://schemas.microsoft.com/office/powerpoint/2010/main" val="995551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26</a:t>
            </a:fld>
            <a:endParaRPr lang="en-IN"/>
          </a:p>
        </p:txBody>
      </p:sp>
    </p:spTree>
    <p:extLst>
      <p:ext uri="{BB962C8B-B14F-4D97-AF65-F5344CB8AC3E}">
        <p14:creationId xmlns:p14="http://schemas.microsoft.com/office/powerpoint/2010/main" val="292329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27</a:t>
            </a:fld>
            <a:endParaRPr lang="en-IN"/>
          </a:p>
        </p:txBody>
      </p:sp>
    </p:spTree>
    <p:extLst>
      <p:ext uri="{BB962C8B-B14F-4D97-AF65-F5344CB8AC3E}">
        <p14:creationId xmlns:p14="http://schemas.microsoft.com/office/powerpoint/2010/main" val="3239568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28</a:t>
            </a:fld>
            <a:endParaRPr lang="en-IN"/>
          </a:p>
        </p:txBody>
      </p:sp>
    </p:spTree>
    <p:extLst>
      <p:ext uri="{BB962C8B-B14F-4D97-AF65-F5344CB8AC3E}">
        <p14:creationId xmlns:p14="http://schemas.microsoft.com/office/powerpoint/2010/main" val="2909867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29</a:t>
            </a:fld>
            <a:endParaRPr lang="en-IN"/>
          </a:p>
        </p:txBody>
      </p:sp>
    </p:spTree>
    <p:extLst>
      <p:ext uri="{BB962C8B-B14F-4D97-AF65-F5344CB8AC3E}">
        <p14:creationId xmlns:p14="http://schemas.microsoft.com/office/powerpoint/2010/main" val="41011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3</a:t>
            </a:fld>
            <a:endParaRPr lang="en-IN"/>
          </a:p>
        </p:txBody>
      </p:sp>
    </p:spTree>
    <p:extLst>
      <p:ext uri="{BB962C8B-B14F-4D97-AF65-F5344CB8AC3E}">
        <p14:creationId xmlns:p14="http://schemas.microsoft.com/office/powerpoint/2010/main" val="134131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30</a:t>
            </a:fld>
            <a:endParaRPr lang="en-IN"/>
          </a:p>
        </p:txBody>
      </p:sp>
    </p:spTree>
    <p:extLst>
      <p:ext uri="{BB962C8B-B14F-4D97-AF65-F5344CB8AC3E}">
        <p14:creationId xmlns:p14="http://schemas.microsoft.com/office/powerpoint/2010/main" val="289552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4</a:t>
            </a:fld>
            <a:endParaRPr lang="en-IN"/>
          </a:p>
        </p:txBody>
      </p:sp>
    </p:spTree>
    <p:extLst>
      <p:ext uri="{BB962C8B-B14F-4D97-AF65-F5344CB8AC3E}">
        <p14:creationId xmlns:p14="http://schemas.microsoft.com/office/powerpoint/2010/main" val="121474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50637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6</a:t>
            </a:fld>
            <a:endParaRPr lang="en-IN"/>
          </a:p>
        </p:txBody>
      </p:sp>
    </p:spTree>
    <p:extLst>
      <p:ext uri="{BB962C8B-B14F-4D97-AF65-F5344CB8AC3E}">
        <p14:creationId xmlns:p14="http://schemas.microsoft.com/office/powerpoint/2010/main" val="344500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7</a:t>
            </a:fld>
            <a:endParaRPr lang="en-IN"/>
          </a:p>
        </p:txBody>
      </p:sp>
    </p:spTree>
    <p:extLst>
      <p:ext uri="{BB962C8B-B14F-4D97-AF65-F5344CB8AC3E}">
        <p14:creationId xmlns:p14="http://schemas.microsoft.com/office/powerpoint/2010/main" val="839931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8</a:t>
            </a:fld>
            <a:endParaRPr lang="en-IN"/>
          </a:p>
        </p:txBody>
      </p:sp>
    </p:spTree>
    <p:extLst>
      <p:ext uri="{BB962C8B-B14F-4D97-AF65-F5344CB8AC3E}">
        <p14:creationId xmlns:p14="http://schemas.microsoft.com/office/powerpoint/2010/main" val="369602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ED1875-4C09-468B-ACAD-EDBF5A95FFB4}" type="slidenum">
              <a:rPr lang="en-IN" smtClean="0"/>
              <a:t>9</a:t>
            </a:fld>
            <a:endParaRPr lang="en-IN"/>
          </a:p>
        </p:txBody>
      </p:sp>
    </p:spTree>
    <p:extLst>
      <p:ext uri="{BB962C8B-B14F-4D97-AF65-F5344CB8AC3E}">
        <p14:creationId xmlns:p14="http://schemas.microsoft.com/office/powerpoint/2010/main" val="1628194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9B36-2EF7-6640-AB48-12D9F9FCB0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EB08E-2C23-2540-8D4B-5FFE349857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68781D-046E-A247-8908-DFA20E444E7B}"/>
              </a:ext>
            </a:extLst>
          </p:cNvPr>
          <p:cNvSpPr>
            <a:spLocks noGrp="1"/>
          </p:cNvSpPr>
          <p:nvPr>
            <p:ph type="dt" sz="half" idx="10"/>
          </p:nvPr>
        </p:nvSpPr>
        <p:spPr/>
        <p:txBody>
          <a:bodyPr/>
          <a:lstStyle/>
          <a:p>
            <a:fld id="{818D4E70-9781-4FE3-AF6A-7D5AEAAFFB8E}" type="datetime1">
              <a:rPr lang="en-US" smtClean="0"/>
              <a:t>10/30/20</a:t>
            </a:fld>
            <a:endParaRPr lang="en-US"/>
          </a:p>
        </p:txBody>
      </p:sp>
      <p:sp>
        <p:nvSpPr>
          <p:cNvPr id="5" name="Footer Placeholder 4">
            <a:extLst>
              <a:ext uri="{FF2B5EF4-FFF2-40B4-BE49-F238E27FC236}">
                <a16:creationId xmlns:a16="http://schemas.microsoft.com/office/drawing/2014/main" id="{C2973DA5-629C-7645-87EE-D2D304E08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615E3-42B3-5149-8181-910191D68A0B}"/>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1158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F57E-64F0-CD47-8695-AC38C7B57D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44C714-AFD9-EE46-AE75-7DC47F767C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EFD60-8592-A240-BF5D-A08F659084F7}"/>
              </a:ext>
            </a:extLst>
          </p:cNvPr>
          <p:cNvSpPr>
            <a:spLocks noGrp="1"/>
          </p:cNvSpPr>
          <p:nvPr>
            <p:ph type="dt" sz="half" idx="10"/>
          </p:nvPr>
        </p:nvSpPr>
        <p:spPr/>
        <p:txBody>
          <a:bodyPr/>
          <a:lstStyle/>
          <a:p>
            <a:fld id="{347EF343-DCAC-406D-9861-3ACA596B72B0}" type="datetime1">
              <a:rPr lang="en-US" smtClean="0"/>
              <a:t>10/30/20</a:t>
            </a:fld>
            <a:endParaRPr lang="en-US"/>
          </a:p>
        </p:txBody>
      </p:sp>
      <p:sp>
        <p:nvSpPr>
          <p:cNvPr id="5" name="Footer Placeholder 4">
            <a:extLst>
              <a:ext uri="{FF2B5EF4-FFF2-40B4-BE49-F238E27FC236}">
                <a16:creationId xmlns:a16="http://schemas.microsoft.com/office/drawing/2014/main" id="{EEFADC16-1824-F34B-BAF3-15BBDA148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2ABA5-8554-BA4F-912B-2A609BF8CB0C}"/>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21966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72ACE-EA73-9946-9C85-6D3608F56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1E633-1697-A44D-96B6-2819CD4A04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1E43B-4934-E044-A6AE-EFE2413B1CE0}"/>
              </a:ext>
            </a:extLst>
          </p:cNvPr>
          <p:cNvSpPr>
            <a:spLocks noGrp="1"/>
          </p:cNvSpPr>
          <p:nvPr>
            <p:ph type="dt" sz="half" idx="10"/>
          </p:nvPr>
        </p:nvSpPr>
        <p:spPr/>
        <p:txBody>
          <a:bodyPr/>
          <a:lstStyle/>
          <a:p>
            <a:fld id="{B89D2219-6143-4660-AD85-B17F202E9C41}" type="datetime1">
              <a:rPr lang="en-US" smtClean="0"/>
              <a:t>10/30/20</a:t>
            </a:fld>
            <a:endParaRPr lang="en-US"/>
          </a:p>
        </p:txBody>
      </p:sp>
      <p:sp>
        <p:nvSpPr>
          <p:cNvPr id="5" name="Footer Placeholder 4">
            <a:extLst>
              <a:ext uri="{FF2B5EF4-FFF2-40B4-BE49-F238E27FC236}">
                <a16:creationId xmlns:a16="http://schemas.microsoft.com/office/drawing/2014/main" id="{7179BD32-3615-CE4B-89CC-641DCEC17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B5CB7-D5DF-674E-AD7E-E5B5E153DA11}"/>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1074976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2" name="Round Same Side Corner Rectangle 2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0904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9143-3772-BD48-9B8E-464F6D53C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812D9A-4A1C-9C47-8494-23F61F5D6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834FF-BECC-CF49-A529-65A2F336B678}"/>
              </a:ext>
            </a:extLst>
          </p:cNvPr>
          <p:cNvSpPr>
            <a:spLocks noGrp="1"/>
          </p:cNvSpPr>
          <p:nvPr>
            <p:ph type="dt" sz="half" idx="10"/>
          </p:nvPr>
        </p:nvSpPr>
        <p:spPr/>
        <p:txBody>
          <a:bodyPr/>
          <a:lstStyle/>
          <a:p>
            <a:fld id="{56ADA196-0CD9-4D68-97C6-7913F1B842E1}" type="datetime1">
              <a:rPr lang="en-US" smtClean="0"/>
              <a:t>10/30/20</a:t>
            </a:fld>
            <a:endParaRPr lang="en-US"/>
          </a:p>
        </p:txBody>
      </p:sp>
      <p:sp>
        <p:nvSpPr>
          <p:cNvPr id="5" name="Footer Placeholder 4">
            <a:extLst>
              <a:ext uri="{FF2B5EF4-FFF2-40B4-BE49-F238E27FC236}">
                <a16:creationId xmlns:a16="http://schemas.microsoft.com/office/drawing/2014/main" id="{5AC96E4E-28CD-A742-A275-0E4E12084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FDD92-5B93-9C47-BCB4-19926408CB96}"/>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321598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6AF4-13C4-4F40-8D14-DFA7336773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06ABE-8070-1946-A857-635F4FE62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510389-10DE-F140-A88D-34B274D02E16}"/>
              </a:ext>
            </a:extLst>
          </p:cNvPr>
          <p:cNvSpPr>
            <a:spLocks noGrp="1"/>
          </p:cNvSpPr>
          <p:nvPr>
            <p:ph type="dt" sz="half" idx="10"/>
          </p:nvPr>
        </p:nvSpPr>
        <p:spPr/>
        <p:txBody>
          <a:bodyPr/>
          <a:lstStyle/>
          <a:p>
            <a:fld id="{9157D342-DEC5-4325-B52D-3677B8EC4967}" type="datetime1">
              <a:rPr lang="en-US" smtClean="0"/>
              <a:t>10/30/20</a:t>
            </a:fld>
            <a:endParaRPr lang="en-US"/>
          </a:p>
        </p:txBody>
      </p:sp>
      <p:sp>
        <p:nvSpPr>
          <p:cNvPr id="5" name="Footer Placeholder 4">
            <a:extLst>
              <a:ext uri="{FF2B5EF4-FFF2-40B4-BE49-F238E27FC236}">
                <a16:creationId xmlns:a16="http://schemas.microsoft.com/office/drawing/2014/main" id="{BEECFA86-8AE8-E842-9A7D-05B60FBC1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622C0-FC05-164C-8043-F6A2E832FA15}"/>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93371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383A-5F89-E842-96F0-D880F12BE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81843-7483-254B-ACDD-70BCD6D77A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5AB6E8-B556-614A-ACE9-621A3963CB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C1CBDD-D978-564B-ABD7-C69625083759}"/>
              </a:ext>
            </a:extLst>
          </p:cNvPr>
          <p:cNvSpPr>
            <a:spLocks noGrp="1"/>
          </p:cNvSpPr>
          <p:nvPr>
            <p:ph type="dt" sz="half" idx="10"/>
          </p:nvPr>
        </p:nvSpPr>
        <p:spPr/>
        <p:txBody>
          <a:bodyPr/>
          <a:lstStyle/>
          <a:p>
            <a:fld id="{2FBFF19D-AA36-423B-8D2C-9AE3AC8B3600}" type="datetime1">
              <a:rPr lang="en-US" smtClean="0"/>
              <a:t>10/30/20</a:t>
            </a:fld>
            <a:endParaRPr lang="en-US"/>
          </a:p>
        </p:txBody>
      </p:sp>
      <p:sp>
        <p:nvSpPr>
          <p:cNvPr id="6" name="Footer Placeholder 5">
            <a:extLst>
              <a:ext uri="{FF2B5EF4-FFF2-40B4-BE49-F238E27FC236}">
                <a16:creationId xmlns:a16="http://schemas.microsoft.com/office/drawing/2014/main" id="{B58428F6-4468-BC42-BE9A-B54CCD7C6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E1C71-669E-674E-8E45-35656BA8CC20}"/>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93767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6356-4150-8E4D-B6D8-1CF32A4EAE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521C0E-F38C-F640-A79A-763EEB848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280A0-BC69-7F4C-8F25-694BE87B3B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76714-157F-1D4C-8D22-B450AA9676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C0BDEE-CC7C-3147-B4AB-BB77ABF8E2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F19E1-CA51-9247-88FE-91152EC90EB1}"/>
              </a:ext>
            </a:extLst>
          </p:cNvPr>
          <p:cNvSpPr>
            <a:spLocks noGrp="1"/>
          </p:cNvSpPr>
          <p:nvPr>
            <p:ph type="dt" sz="half" idx="10"/>
          </p:nvPr>
        </p:nvSpPr>
        <p:spPr/>
        <p:txBody>
          <a:bodyPr/>
          <a:lstStyle/>
          <a:p>
            <a:fld id="{6167E7E7-C13F-4D0D-BF52-A765B85B3159}" type="datetime1">
              <a:rPr lang="en-US" smtClean="0"/>
              <a:t>10/30/20</a:t>
            </a:fld>
            <a:endParaRPr lang="en-US"/>
          </a:p>
        </p:txBody>
      </p:sp>
      <p:sp>
        <p:nvSpPr>
          <p:cNvPr id="8" name="Footer Placeholder 7">
            <a:extLst>
              <a:ext uri="{FF2B5EF4-FFF2-40B4-BE49-F238E27FC236}">
                <a16:creationId xmlns:a16="http://schemas.microsoft.com/office/drawing/2014/main" id="{0C6241E0-4ED9-974D-9AE6-3A4784369E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C8BD5B-4BA6-6447-A5DA-8C5ACFC9980F}"/>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162892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FE9D-FB42-7644-8E30-011D215B31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64F0FF-F410-9D4D-8A8C-75E64BF45CF9}"/>
              </a:ext>
            </a:extLst>
          </p:cNvPr>
          <p:cNvSpPr>
            <a:spLocks noGrp="1"/>
          </p:cNvSpPr>
          <p:nvPr>
            <p:ph type="dt" sz="half" idx="10"/>
          </p:nvPr>
        </p:nvSpPr>
        <p:spPr/>
        <p:txBody>
          <a:bodyPr/>
          <a:lstStyle/>
          <a:p>
            <a:fld id="{B53B2F4A-F00B-4372-8D87-07269CE8A22B}" type="datetime1">
              <a:rPr lang="en-US" smtClean="0"/>
              <a:t>10/30/20</a:t>
            </a:fld>
            <a:endParaRPr lang="en-US"/>
          </a:p>
        </p:txBody>
      </p:sp>
      <p:sp>
        <p:nvSpPr>
          <p:cNvPr id="4" name="Footer Placeholder 3">
            <a:extLst>
              <a:ext uri="{FF2B5EF4-FFF2-40B4-BE49-F238E27FC236}">
                <a16:creationId xmlns:a16="http://schemas.microsoft.com/office/drawing/2014/main" id="{A636BD6C-B280-6D41-A34B-3B5C310756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B2589E-A7CB-A849-B80F-97FA2A814DF4}"/>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285773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66B85-A0FD-6545-9ED6-A10AB4588192}"/>
              </a:ext>
            </a:extLst>
          </p:cNvPr>
          <p:cNvSpPr>
            <a:spLocks noGrp="1"/>
          </p:cNvSpPr>
          <p:nvPr>
            <p:ph type="dt" sz="half" idx="10"/>
          </p:nvPr>
        </p:nvSpPr>
        <p:spPr/>
        <p:txBody>
          <a:bodyPr/>
          <a:lstStyle/>
          <a:p>
            <a:fld id="{C2C32A2E-6E7F-473A-A47E-EB38941A2136}" type="datetime1">
              <a:rPr lang="en-US" smtClean="0"/>
              <a:t>10/30/20</a:t>
            </a:fld>
            <a:endParaRPr lang="en-US"/>
          </a:p>
        </p:txBody>
      </p:sp>
      <p:sp>
        <p:nvSpPr>
          <p:cNvPr id="3" name="Footer Placeholder 2">
            <a:extLst>
              <a:ext uri="{FF2B5EF4-FFF2-40B4-BE49-F238E27FC236}">
                <a16:creationId xmlns:a16="http://schemas.microsoft.com/office/drawing/2014/main" id="{A03D4207-5FEC-1A49-B970-240C4E5B61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49135-89B2-FF41-AAD8-90418BB37BEE}"/>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87373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824-B16F-5F42-BA5C-5CD06D3D15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65EA10-CFA4-4643-8221-4BAF262A3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F39EE3-F56F-B34A-A6F5-B541BA8BE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1218E-C242-C244-8419-FFCDD4AF767C}"/>
              </a:ext>
            </a:extLst>
          </p:cNvPr>
          <p:cNvSpPr>
            <a:spLocks noGrp="1"/>
          </p:cNvSpPr>
          <p:nvPr>
            <p:ph type="dt" sz="half" idx="10"/>
          </p:nvPr>
        </p:nvSpPr>
        <p:spPr/>
        <p:txBody>
          <a:bodyPr/>
          <a:lstStyle/>
          <a:p>
            <a:fld id="{F049EE5E-B386-42BE-BDDF-02807203F536}" type="datetime1">
              <a:rPr lang="en-US" smtClean="0"/>
              <a:t>10/30/20</a:t>
            </a:fld>
            <a:endParaRPr lang="en-US"/>
          </a:p>
        </p:txBody>
      </p:sp>
      <p:sp>
        <p:nvSpPr>
          <p:cNvPr id="6" name="Footer Placeholder 5">
            <a:extLst>
              <a:ext uri="{FF2B5EF4-FFF2-40B4-BE49-F238E27FC236}">
                <a16:creationId xmlns:a16="http://schemas.microsoft.com/office/drawing/2014/main" id="{774A2E26-AEB1-D341-8FC4-20DC863B4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B85E6A-7538-594A-8C33-1F8B3F8B0F33}"/>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87089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AB7B-4146-6F4F-B06F-420F2A82F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599BB9-BC1E-594D-9383-8F5CEE915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038867-195D-7A46-B348-1F3682A61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5CDE2-1D6E-714D-B2D3-7F0B70867238}"/>
              </a:ext>
            </a:extLst>
          </p:cNvPr>
          <p:cNvSpPr>
            <a:spLocks noGrp="1"/>
          </p:cNvSpPr>
          <p:nvPr>
            <p:ph type="dt" sz="half" idx="10"/>
          </p:nvPr>
        </p:nvSpPr>
        <p:spPr/>
        <p:txBody>
          <a:bodyPr/>
          <a:lstStyle/>
          <a:p>
            <a:fld id="{70C9CA5A-9FDD-435F-A3E9-642E16DD9D02}" type="datetime1">
              <a:rPr lang="en-US" smtClean="0"/>
              <a:t>10/30/20</a:t>
            </a:fld>
            <a:endParaRPr lang="en-US"/>
          </a:p>
        </p:txBody>
      </p:sp>
      <p:sp>
        <p:nvSpPr>
          <p:cNvPr id="6" name="Footer Placeholder 5">
            <a:extLst>
              <a:ext uri="{FF2B5EF4-FFF2-40B4-BE49-F238E27FC236}">
                <a16:creationId xmlns:a16="http://schemas.microsoft.com/office/drawing/2014/main" id="{D548FFC5-1A0F-5546-AFDE-046B53E15E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5632B-CA2C-8648-8191-0F77E910EB57}"/>
              </a:ext>
            </a:extLst>
          </p:cNvPr>
          <p:cNvSpPr>
            <a:spLocks noGrp="1"/>
          </p:cNvSpPr>
          <p:nvPr>
            <p:ph type="sldNum" sz="quarter" idx="12"/>
          </p:nvPr>
        </p:nvSpPr>
        <p:spPr/>
        <p:txBody>
          <a:bodyPr/>
          <a:lstStyle/>
          <a:p>
            <a:fld id="{DC38E6AA-ABD0-FE41-9EE5-97C46D2F0330}" type="slidenum">
              <a:rPr lang="en-US" smtClean="0"/>
              <a:t>‹#›</a:t>
            </a:fld>
            <a:endParaRPr lang="en-US"/>
          </a:p>
        </p:txBody>
      </p:sp>
    </p:spTree>
    <p:extLst>
      <p:ext uri="{BB962C8B-B14F-4D97-AF65-F5344CB8AC3E}">
        <p14:creationId xmlns:p14="http://schemas.microsoft.com/office/powerpoint/2010/main" val="122677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9ABEC-0496-B940-9AF4-867099D01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C04029-B0EF-2F49-8389-00AEA2774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3E967-D9B3-6D45-A5B9-F4CCE9ACD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9540D-F355-47E0-B373-F6837D11AC5E}" type="datetime1">
              <a:rPr lang="en-US" smtClean="0"/>
              <a:t>10/30/20</a:t>
            </a:fld>
            <a:endParaRPr lang="en-US"/>
          </a:p>
        </p:txBody>
      </p:sp>
      <p:sp>
        <p:nvSpPr>
          <p:cNvPr id="5" name="Footer Placeholder 4">
            <a:extLst>
              <a:ext uri="{FF2B5EF4-FFF2-40B4-BE49-F238E27FC236}">
                <a16:creationId xmlns:a16="http://schemas.microsoft.com/office/drawing/2014/main" id="{8AB31561-DCA2-CD46-A63C-F00C7FB3A6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C82054-D2C6-1D44-8EE3-EFC5BF8DC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38E6AA-ABD0-FE41-9EE5-97C46D2F0330}" type="slidenum">
              <a:rPr lang="en-US" smtClean="0"/>
              <a:t>‹#›</a:t>
            </a:fld>
            <a:endParaRPr lang="en-US"/>
          </a:p>
        </p:txBody>
      </p:sp>
    </p:spTree>
    <p:extLst>
      <p:ext uri="{BB962C8B-B14F-4D97-AF65-F5344CB8AC3E}">
        <p14:creationId xmlns:p14="http://schemas.microsoft.com/office/powerpoint/2010/main" val="3679946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3.png"/><Relationship Id="rId7" Type="http://schemas.openxmlformats.org/officeDocument/2006/relationships/diagramData" Target="../diagrams/data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diagramDrawing" Target="../diagrams/drawing8.xml"/><Relationship Id="rId5" Type="http://schemas.openxmlformats.org/officeDocument/2006/relationships/image" Target="../media/image16.jpg"/><Relationship Id="rId10" Type="http://schemas.openxmlformats.org/officeDocument/2006/relationships/diagramColors" Target="../diagrams/colors8.xml"/><Relationship Id="rId4" Type="http://schemas.openxmlformats.org/officeDocument/2006/relationships/image" Target="../media/image15.jpg"/><Relationship Id="rId9"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image" Target="../media/image25.png"/><Relationship Id="rId7" Type="http://schemas.openxmlformats.org/officeDocument/2006/relationships/image" Target="../media/image17.png"/><Relationship Id="rId12"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diagramColors" Target="../diagrams/colors10.xml"/><Relationship Id="rId5" Type="http://schemas.openxmlformats.org/officeDocument/2006/relationships/image" Target="../media/image15.jpg"/><Relationship Id="rId10" Type="http://schemas.openxmlformats.org/officeDocument/2006/relationships/diagramQuickStyle" Target="../diagrams/quickStyle10.xml"/><Relationship Id="rId4" Type="http://schemas.openxmlformats.org/officeDocument/2006/relationships/image" Target="../media/image19.png"/><Relationship Id="rId9"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2.pn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image" Target="../media/image27.png"/><Relationship Id="rId7" Type="http://schemas.openxmlformats.org/officeDocument/2006/relationships/image" Target="../media/image17.png"/><Relationship Id="rId12"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diagramColors" Target="../diagrams/colors12.xml"/><Relationship Id="rId5" Type="http://schemas.openxmlformats.org/officeDocument/2006/relationships/image" Target="../media/image15.jpg"/><Relationship Id="rId10" Type="http://schemas.openxmlformats.org/officeDocument/2006/relationships/diagramQuickStyle" Target="../diagrams/quickStyle12.xml"/><Relationship Id="rId4" Type="http://schemas.openxmlformats.org/officeDocument/2006/relationships/image" Target="../media/image19.png"/><Relationship Id="rId9"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4.png"/><Relationship Id="rId7" Type="http://schemas.openxmlformats.org/officeDocument/2006/relationships/diagramColors" Target="../diagrams/colors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chart" Target="../charts/chart4.xml"/></Relationships>
</file>

<file path=ppt/slides/_rels/slide1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chart" Target="../charts/char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chart" Target="../charts/chart8.xml"/></Relationships>
</file>

<file path=ppt/slides/_rels/slide21.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chart" Target="../charts/chart10.xml"/></Relationships>
</file>

<file path=ppt/slides/_rels/slide22.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chart" Target="../charts/chart12.xml"/></Relationships>
</file>

<file path=ppt/slides/_rels/slide23.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chart" Target="../charts/chart14.xml"/></Relationships>
</file>

<file path=ppt/slides/_rels/slide24.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chart" Target="../charts/chart16.xml"/></Relationships>
</file>

<file path=ppt/slides/_rels/slide25.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chart" Target="../charts/chart18.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30.jpg"/><Relationship Id="rId4" Type="http://schemas.openxmlformats.org/officeDocument/2006/relationships/diagramLayout" Target="../diagrams/layout24.xml"/><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1.png"/><Relationship Id="rId7" Type="http://schemas.openxmlformats.org/officeDocument/2006/relationships/diagramColors" Target="../diagrams/colors2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6.xml"/><Relationship Id="rId7" Type="http://schemas.microsoft.com/office/2007/relationships/diagramDrawing" Target="../diagrams/drawing26.xml"/><Relationship Id="rId12"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image" Target="../media/image35.jpg"/><Relationship Id="rId5" Type="http://schemas.openxmlformats.org/officeDocument/2006/relationships/diagramQuickStyle" Target="../diagrams/quickStyle26.xml"/><Relationship Id="rId10" Type="http://schemas.openxmlformats.org/officeDocument/2006/relationships/image" Target="../media/image34.jpg"/><Relationship Id="rId4" Type="http://schemas.openxmlformats.org/officeDocument/2006/relationships/diagramLayout" Target="../diagrams/layout26.xml"/><Relationship Id="rId9" Type="http://schemas.openxmlformats.org/officeDocument/2006/relationships/image" Target="../media/image33.jp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9.gif"/><Relationship Id="rId12"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diagramColors" Target="../diagrams/colors27.xml"/><Relationship Id="rId5" Type="http://schemas.openxmlformats.org/officeDocument/2006/relationships/image" Target="../media/image13.png"/><Relationship Id="rId10" Type="http://schemas.openxmlformats.org/officeDocument/2006/relationships/diagramQuickStyle" Target="../diagrams/quickStyle27.xml"/><Relationship Id="rId4" Type="http://schemas.openxmlformats.org/officeDocument/2006/relationships/image" Target="../media/image12.png"/><Relationship Id="rId9" Type="http://schemas.openxmlformats.org/officeDocument/2006/relationships/diagramLayout" Target="../diagrams/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1.xml"/><Relationship Id="rId5" Type="http://schemas.openxmlformats.org/officeDocument/2006/relationships/image" Target="../media/image5.jpg"/><Relationship Id="rId10" Type="http://schemas.openxmlformats.org/officeDocument/2006/relationships/diagramLayout" Target="../diagrams/layout1.xml"/><Relationship Id="rId4" Type="http://schemas.openxmlformats.org/officeDocument/2006/relationships/image" Target="../media/image4.jpg"/><Relationship Id="rId9"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29.png"/><Relationship Id="rId3" Type="http://schemas.openxmlformats.org/officeDocument/2006/relationships/diagramData" Target="../diagrams/data28.xml"/><Relationship Id="rId7" Type="http://schemas.microsoft.com/office/2007/relationships/diagramDrawing" Target="../diagrams/drawing28.xml"/><Relationship Id="rId12"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8.xml"/><Relationship Id="rId11" Type="http://schemas.openxmlformats.org/officeDocument/2006/relationships/image" Target="../media/image40.png"/><Relationship Id="rId5" Type="http://schemas.openxmlformats.org/officeDocument/2006/relationships/diagramQuickStyle" Target="../diagrams/quickStyle28.xml"/><Relationship Id="rId10" Type="http://schemas.openxmlformats.org/officeDocument/2006/relationships/image" Target="../media/image39.png"/><Relationship Id="rId4" Type="http://schemas.openxmlformats.org/officeDocument/2006/relationships/diagramLayout" Target="../diagrams/layout28.xml"/><Relationship Id="rId9" Type="http://schemas.openxmlformats.org/officeDocument/2006/relationships/image" Target="../media/image38.jpg"/><Relationship Id="rId1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microsoft.com/office/2007/relationships/diagramDrawing" Target="../diagrams/drawing3.xml"/><Relationship Id="rId3" Type="http://schemas.openxmlformats.org/officeDocument/2006/relationships/image" Target="../media/image9.gif"/><Relationship Id="rId7" Type="http://schemas.openxmlformats.org/officeDocument/2006/relationships/image" Target="../media/image13.png"/><Relationship Id="rId12"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diagramQuickStyle" Target="../diagrams/quickStyle3.xml"/><Relationship Id="rId5" Type="http://schemas.openxmlformats.org/officeDocument/2006/relationships/image" Target="../media/image11.png"/><Relationship Id="rId10" Type="http://schemas.openxmlformats.org/officeDocument/2006/relationships/diagramLayout" Target="../diagrams/layout3.xml"/><Relationship Id="rId4" Type="http://schemas.openxmlformats.org/officeDocument/2006/relationships/image" Target="../media/image10.png"/><Relationship Id="rId9"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15.png"/><Relationship Id="rId7" Type="http://schemas.openxmlformats.org/officeDocument/2006/relationships/diagramData" Target="../diagrams/data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diagramDrawing" Target="../diagrams/drawing4.xml"/><Relationship Id="rId5" Type="http://schemas.openxmlformats.org/officeDocument/2006/relationships/image" Target="../media/image16.jpg"/><Relationship Id="rId10" Type="http://schemas.openxmlformats.org/officeDocument/2006/relationships/diagramColors" Target="../diagrams/colors4.xml"/><Relationship Id="rId4" Type="http://schemas.openxmlformats.org/officeDocument/2006/relationships/image" Target="../media/image15.jpg"/><Relationship Id="rId9"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8.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200.png"/><Relationship Id="rId7" Type="http://schemas.openxmlformats.org/officeDocument/2006/relationships/image" Target="../media/image17.png"/><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diagramColors" Target="../diagrams/colors6.xml"/><Relationship Id="rId5" Type="http://schemas.openxmlformats.org/officeDocument/2006/relationships/image" Target="../media/image15.jpg"/><Relationship Id="rId10" Type="http://schemas.openxmlformats.org/officeDocument/2006/relationships/diagramQuickStyle" Target="../diagrams/quickStyle6.xml"/><Relationship Id="rId4" Type="http://schemas.openxmlformats.org/officeDocument/2006/relationships/image" Target="../media/image19.png"/><Relationship Id="rId9"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0.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CBA2-3A69-CF4C-949F-7CD7CCE657F6}"/>
              </a:ext>
            </a:extLst>
          </p:cNvPr>
          <p:cNvSpPr>
            <a:spLocks noGrp="1"/>
          </p:cNvSpPr>
          <p:nvPr>
            <p:ph type="ctrTitle"/>
          </p:nvPr>
        </p:nvSpPr>
        <p:spPr>
          <a:xfrm>
            <a:off x="914399" y="1912233"/>
            <a:ext cx="10303933" cy="1418611"/>
          </a:xfrm>
          <a:solidFill>
            <a:schemeClr val="accent6">
              <a:lumMod val="20000"/>
              <a:lumOff val="80000"/>
            </a:schemeClr>
          </a:solidFill>
          <a:ln>
            <a:solidFill>
              <a:schemeClr val="tx1"/>
            </a:solidFill>
          </a:ln>
        </p:spPr>
        <p:txBody>
          <a:bodyPr>
            <a:normAutofit/>
          </a:bodyPr>
          <a:lstStyle/>
          <a:p>
            <a:r>
              <a:rPr lang="en-US" sz="4800" dirty="0"/>
              <a:t>CX Journey </a:t>
            </a:r>
            <a:br>
              <a:rPr lang="en-US" sz="4800" dirty="0"/>
            </a:br>
            <a:r>
              <a:rPr lang="en-US" sz="4800" dirty="0"/>
              <a:t>Analytics Case Study</a:t>
            </a:r>
          </a:p>
        </p:txBody>
      </p:sp>
      <p:sp>
        <p:nvSpPr>
          <p:cNvPr id="3" name="Subtitle 2">
            <a:extLst>
              <a:ext uri="{FF2B5EF4-FFF2-40B4-BE49-F238E27FC236}">
                <a16:creationId xmlns:a16="http://schemas.microsoft.com/office/drawing/2014/main" id="{1D10AF51-D7A9-574D-B843-2C3AE21A87BE}"/>
              </a:ext>
            </a:extLst>
          </p:cNvPr>
          <p:cNvSpPr>
            <a:spLocks noGrp="1"/>
          </p:cNvSpPr>
          <p:nvPr>
            <p:ph type="subTitle" idx="1"/>
          </p:nvPr>
        </p:nvSpPr>
        <p:spPr>
          <a:xfrm>
            <a:off x="4053285" y="5934670"/>
            <a:ext cx="3977640" cy="923330"/>
          </a:xfrm>
        </p:spPr>
        <p:txBody>
          <a:bodyPr>
            <a:normAutofit/>
          </a:bodyPr>
          <a:lstStyle/>
          <a:p>
            <a:pPr>
              <a:lnSpc>
                <a:spcPct val="100000"/>
              </a:lnSpc>
              <a:spcBef>
                <a:spcPts val="0"/>
              </a:spcBef>
            </a:pPr>
            <a:r>
              <a:rPr lang="en-US" sz="1800" dirty="0">
                <a:latin typeface="Calibri "/>
              </a:rPr>
              <a:t>- Ashish Tomar</a:t>
            </a:r>
          </a:p>
          <a:p>
            <a:pPr>
              <a:lnSpc>
                <a:spcPct val="100000"/>
              </a:lnSpc>
              <a:spcBef>
                <a:spcPts val="0"/>
              </a:spcBef>
            </a:pPr>
            <a:r>
              <a:rPr lang="en-IN" sz="1800" b="0" i="0" dirty="0">
                <a:effectLst/>
                <a:latin typeface="Calibri "/>
              </a:rPr>
              <a:t> Purdue University</a:t>
            </a:r>
            <a:endParaRPr lang="en-US" sz="1800" dirty="0">
              <a:latin typeface="Calibri "/>
            </a:endParaRPr>
          </a:p>
        </p:txBody>
      </p:sp>
      <p:pic>
        <p:nvPicPr>
          <p:cNvPr id="7" name="Picture 6">
            <a:extLst>
              <a:ext uri="{FF2B5EF4-FFF2-40B4-BE49-F238E27FC236}">
                <a16:creationId xmlns:a16="http://schemas.microsoft.com/office/drawing/2014/main" id="{C40F6DEE-3E12-4FAA-973A-289EFA956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65213" y="18288"/>
            <a:ext cx="1655395" cy="1157904"/>
          </a:xfrm>
          <a:prstGeom prst="rect">
            <a:avLst/>
          </a:prstGeom>
        </p:spPr>
      </p:pic>
      <p:sp>
        <p:nvSpPr>
          <p:cNvPr id="18" name="Slide Number Placeholder 17">
            <a:extLst>
              <a:ext uri="{FF2B5EF4-FFF2-40B4-BE49-F238E27FC236}">
                <a16:creationId xmlns:a16="http://schemas.microsoft.com/office/drawing/2014/main" id="{38AD14F2-E7C7-4AE4-9700-13C89D2A3CC1}"/>
              </a:ext>
            </a:extLst>
          </p:cNvPr>
          <p:cNvSpPr>
            <a:spLocks noGrp="1"/>
          </p:cNvSpPr>
          <p:nvPr>
            <p:ph type="sldNum" sz="quarter" idx="12"/>
          </p:nvPr>
        </p:nvSpPr>
        <p:spPr/>
        <p:txBody>
          <a:bodyPr/>
          <a:lstStyle/>
          <a:p>
            <a:fld id="{DC38E6AA-ABD0-FE41-9EE5-97C46D2F0330}" type="slidenum">
              <a:rPr lang="en-US" smtClean="0"/>
              <a:t>1</a:t>
            </a:fld>
            <a:endParaRPr lang="en-US"/>
          </a:p>
        </p:txBody>
      </p:sp>
      <p:pic>
        <p:nvPicPr>
          <p:cNvPr id="5" name="Picture 4" descr="A person wearing a suit and tie&#10;&#10;Description automatically generated">
            <a:extLst>
              <a:ext uri="{FF2B5EF4-FFF2-40B4-BE49-F238E27FC236}">
                <a16:creationId xmlns:a16="http://schemas.microsoft.com/office/drawing/2014/main" id="{5F510BB1-2CCE-894B-90E4-772A12E54EB0}"/>
              </a:ext>
            </a:extLst>
          </p:cNvPr>
          <p:cNvPicPr>
            <a:picLocks noChangeAspect="1"/>
          </p:cNvPicPr>
          <p:nvPr/>
        </p:nvPicPr>
        <p:blipFill>
          <a:blip r:embed="rId4"/>
          <a:stretch>
            <a:fillRect/>
          </a:stretch>
        </p:blipFill>
        <p:spPr>
          <a:xfrm>
            <a:off x="5293314" y="3606208"/>
            <a:ext cx="1557652" cy="2206674"/>
          </a:xfrm>
          <a:prstGeom prst="rect">
            <a:avLst/>
          </a:prstGeom>
        </p:spPr>
      </p:pic>
    </p:spTree>
    <p:extLst>
      <p:ext uri="{BB962C8B-B14F-4D97-AF65-F5344CB8AC3E}">
        <p14:creationId xmlns:p14="http://schemas.microsoft.com/office/powerpoint/2010/main" val="1064950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997EEF-B7BD-0D46-BE87-5CFF555C88C4}"/>
              </a:ext>
            </a:extLst>
          </p:cNvPr>
          <p:cNvSpPr>
            <a:spLocks noGrp="1"/>
          </p:cNvSpPr>
          <p:nvPr>
            <p:ph type="sldNum" sz="quarter" idx="12"/>
          </p:nvPr>
        </p:nvSpPr>
        <p:spPr/>
        <p:txBody>
          <a:bodyPr/>
          <a:lstStyle/>
          <a:p>
            <a:fld id="{DC38E6AA-ABD0-FE41-9EE5-97C46D2F0330}" type="slidenum">
              <a:rPr lang="en-US" smtClean="0"/>
              <a:t>10</a:t>
            </a:fld>
            <a:endParaRPr lang="en-US"/>
          </a:p>
        </p:txBody>
      </p:sp>
      <p:sp>
        <p:nvSpPr>
          <p:cNvPr id="5" name="Title 1">
            <a:extLst>
              <a:ext uri="{FF2B5EF4-FFF2-40B4-BE49-F238E27FC236}">
                <a16:creationId xmlns:a16="http://schemas.microsoft.com/office/drawing/2014/main" id="{952A1E5B-D891-7D45-AB26-6F7A2E7AAE3C}"/>
              </a:ext>
            </a:extLst>
          </p:cNvPr>
          <p:cNvSpPr>
            <a:spLocks noGrp="1"/>
          </p:cNvSpPr>
          <p:nvPr>
            <p:ph type="title"/>
          </p:nvPr>
        </p:nvSpPr>
        <p:spPr>
          <a:xfrm>
            <a:off x="432346" y="496438"/>
            <a:ext cx="5042095" cy="895646"/>
          </a:xfrm>
        </p:spPr>
        <p:txBody>
          <a:bodyPr>
            <a:normAutofit/>
          </a:bodyPr>
          <a:lstStyle/>
          <a:p>
            <a:r>
              <a:rPr lang="en-US" sz="4000" b="1" dirty="0">
                <a:solidFill>
                  <a:schemeClr val="tx1"/>
                </a:solidFill>
                <a:latin typeface="+mn-lt"/>
              </a:rPr>
              <a:t>CONFIRM RATE</a:t>
            </a:r>
          </a:p>
        </p:txBody>
      </p:sp>
      <p:sp>
        <p:nvSpPr>
          <p:cNvPr id="6" name="TextBox 5">
            <a:extLst>
              <a:ext uri="{FF2B5EF4-FFF2-40B4-BE49-F238E27FC236}">
                <a16:creationId xmlns:a16="http://schemas.microsoft.com/office/drawing/2014/main" id="{B80C665E-EDC5-C446-A70A-C23D7977FFD5}"/>
              </a:ext>
            </a:extLst>
          </p:cNvPr>
          <p:cNvSpPr txBox="1"/>
          <p:nvPr/>
        </p:nvSpPr>
        <p:spPr>
          <a:xfrm>
            <a:off x="2080240" y="1526018"/>
            <a:ext cx="8943780" cy="954107"/>
          </a:xfrm>
          <a:prstGeom prst="rect">
            <a:avLst/>
          </a:prstGeom>
          <a:solidFill>
            <a:schemeClr val="accent2">
              <a:lumMod val="40000"/>
              <a:lumOff val="60000"/>
            </a:schemeClr>
          </a:solidFill>
        </p:spPr>
        <p:txBody>
          <a:bodyPr wrap="square" rtlCol="0">
            <a:spAutoFit/>
          </a:bodyPr>
          <a:lstStyle/>
          <a:p>
            <a:r>
              <a:rPr lang="en-US" sz="2000" b="1" dirty="0"/>
              <a:t>BUSINESS CONTEXT </a:t>
            </a:r>
          </a:p>
          <a:p>
            <a:r>
              <a:rPr lang="en-US" dirty="0"/>
              <a:t>Confirm rate measures the conversion of the web visits on the UI process, i.e. the ability of the design to help the visitors complete the process </a:t>
            </a:r>
          </a:p>
        </p:txBody>
      </p:sp>
      <p:sp>
        <p:nvSpPr>
          <p:cNvPr id="2" name="TextBox 1">
            <a:extLst>
              <a:ext uri="{FF2B5EF4-FFF2-40B4-BE49-F238E27FC236}">
                <a16:creationId xmlns:a16="http://schemas.microsoft.com/office/drawing/2014/main" id="{033FAABC-E80E-C047-9BD7-9AFF530F3DC9}"/>
              </a:ext>
            </a:extLst>
          </p:cNvPr>
          <p:cNvSpPr txBox="1"/>
          <p:nvPr/>
        </p:nvSpPr>
        <p:spPr>
          <a:xfrm>
            <a:off x="2080239" y="4363886"/>
            <a:ext cx="4206240" cy="400110"/>
          </a:xfrm>
          <a:prstGeom prst="rect">
            <a:avLst/>
          </a:prstGeom>
          <a:noFill/>
        </p:spPr>
        <p:txBody>
          <a:bodyPr wrap="square" rtlCol="0">
            <a:spAutoFit/>
          </a:bodyPr>
          <a:lstStyle/>
          <a:p>
            <a:r>
              <a:rPr lang="en-US" sz="2000" b="1" dirty="0"/>
              <a:t>COMPARISON OF CONFIRM RATES</a:t>
            </a:r>
          </a:p>
        </p:txBody>
      </p:sp>
      <p:graphicFrame>
        <p:nvGraphicFramePr>
          <p:cNvPr id="12" name="Table 12">
            <a:extLst>
              <a:ext uri="{FF2B5EF4-FFF2-40B4-BE49-F238E27FC236}">
                <a16:creationId xmlns:a16="http://schemas.microsoft.com/office/drawing/2014/main" id="{21E800BC-F68E-F24D-8631-903CF8E5A4B7}"/>
              </a:ext>
            </a:extLst>
          </p:cNvPr>
          <p:cNvGraphicFramePr>
            <a:graphicFrameLocks noGrp="1"/>
          </p:cNvGraphicFramePr>
          <p:nvPr>
            <p:extLst>
              <p:ext uri="{D42A27DB-BD31-4B8C-83A1-F6EECF244321}">
                <p14:modId xmlns:p14="http://schemas.microsoft.com/office/powerpoint/2010/main" val="2136890371"/>
              </p:ext>
            </p:extLst>
          </p:nvPr>
        </p:nvGraphicFramePr>
        <p:xfrm>
          <a:off x="2080239" y="4854658"/>
          <a:ext cx="8963813" cy="1010920"/>
        </p:xfrm>
        <a:graphic>
          <a:graphicData uri="http://schemas.openxmlformats.org/drawingml/2006/table">
            <a:tbl>
              <a:tblPr firstRow="1" bandRow="1">
                <a:tableStyleId>{93296810-A885-4BE3-A3E7-6D5BEEA58F35}</a:tableStyleId>
              </a:tblPr>
              <a:tblGrid>
                <a:gridCol w="1924411">
                  <a:extLst>
                    <a:ext uri="{9D8B030D-6E8A-4147-A177-3AD203B41FA5}">
                      <a16:colId xmlns:a16="http://schemas.microsoft.com/office/drawing/2014/main" val="4283650598"/>
                    </a:ext>
                  </a:extLst>
                </a:gridCol>
                <a:gridCol w="1888328">
                  <a:extLst>
                    <a:ext uri="{9D8B030D-6E8A-4147-A177-3AD203B41FA5}">
                      <a16:colId xmlns:a16="http://schemas.microsoft.com/office/drawing/2014/main" val="1227296223"/>
                    </a:ext>
                  </a:extLst>
                </a:gridCol>
                <a:gridCol w="2211018">
                  <a:extLst>
                    <a:ext uri="{9D8B030D-6E8A-4147-A177-3AD203B41FA5}">
                      <a16:colId xmlns:a16="http://schemas.microsoft.com/office/drawing/2014/main" val="1618437591"/>
                    </a:ext>
                  </a:extLst>
                </a:gridCol>
                <a:gridCol w="2940056">
                  <a:extLst>
                    <a:ext uri="{9D8B030D-6E8A-4147-A177-3AD203B41FA5}">
                      <a16:colId xmlns:a16="http://schemas.microsoft.com/office/drawing/2014/main" val="2920790502"/>
                    </a:ext>
                  </a:extLst>
                </a:gridCol>
              </a:tblGrid>
              <a:tr h="370840">
                <a:tc>
                  <a:txBody>
                    <a:bodyPr/>
                    <a:lstStyle/>
                    <a:p>
                      <a:r>
                        <a:rPr lang="en-US" dirty="0"/>
                        <a:t>Control Group </a:t>
                      </a:r>
                    </a:p>
                    <a:p>
                      <a:r>
                        <a:rPr lang="en-US" dirty="0"/>
                        <a:t>Confirm Rate</a:t>
                      </a:r>
                    </a:p>
                  </a:txBody>
                  <a:tcPr/>
                </a:tc>
                <a:tc>
                  <a:txBody>
                    <a:bodyPr/>
                    <a:lstStyle/>
                    <a:p>
                      <a:r>
                        <a:rPr lang="en-US" dirty="0"/>
                        <a:t>Test Group </a:t>
                      </a:r>
                    </a:p>
                    <a:p>
                      <a:r>
                        <a:rPr lang="en-US" dirty="0"/>
                        <a:t>Confirm Rate</a:t>
                      </a:r>
                    </a:p>
                  </a:txBody>
                  <a:tcPr/>
                </a:tc>
                <a:tc>
                  <a:txBody>
                    <a:bodyPr/>
                    <a:lstStyle/>
                    <a:p>
                      <a:r>
                        <a:rPr lang="en-US" dirty="0"/>
                        <a:t>Difference %</a:t>
                      </a:r>
                    </a:p>
                    <a:p>
                      <a:r>
                        <a:rPr lang="en-US" dirty="0"/>
                        <a:t>(Test-Control)</a:t>
                      </a:r>
                    </a:p>
                  </a:txBody>
                  <a:tcPr/>
                </a:tc>
                <a:tc>
                  <a:txBody>
                    <a:bodyPr/>
                    <a:lstStyle/>
                    <a:p>
                      <a:r>
                        <a:rPr lang="en-US" dirty="0"/>
                        <a:t>Performance of Test Group</a:t>
                      </a:r>
                    </a:p>
                  </a:txBody>
                  <a:tcPr/>
                </a:tc>
                <a:extLst>
                  <a:ext uri="{0D108BD9-81ED-4DB2-BD59-A6C34878D82A}">
                    <a16:rowId xmlns:a16="http://schemas.microsoft.com/office/drawing/2014/main" val="762775465"/>
                  </a:ext>
                </a:extLst>
              </a:tr>
              <a:tr h="370840">
                <a:tc>
                  <a:txBody>
                    <a:bodyPr/>
                    <a:lstStyle/>
                    <a:p>
                      <a:r>
                        <a:rPr lang="en-US" dirty="0"/>
                        <a:t>51.90%</a:t>
                      </a:r>
                    </a:p>
                  </a:txBody>
                  <a:tcPr/>
                </a:tc>
                <a:tc>
                  <a:txBody>
                    <a:bodyPr/>
                    <a:lstStyle/>
                    <a:p>
                      <a:r>
                        <a:rPr lang="en-US" dirty="0"/>
                        <a:t>65.55%</a:t>
                      </a:r>
                    </a:p>
                  </a:txBody>
                  <a:tcPr/>
                </a:tc>
                <a:tc>
                  <a:txBody>
                    <a:bodyPr/>
                    <a:lstStyle/>
                    <a:p>
                      <a:r>
                        <a:rPr lang="en-US" dirty="0"/>
                        <a:t>13.65%</a:t>
                      </a:r>
                    </a:p>
                  </a:txBody>
                  <a:tcPr/>
                </a:tc>
                <a:tc>
                  <a:txBody>
                    <a:bodyPr/>
                    <a:lstStyle/>
                    <a:p>
                      <a:pPr algn="ctr"/>
                      <a:r>
                        <a:rPr lang="en-US" dirty="0"/>
                        <a:t>🙂</a:t>
                      </a:r>
                    </a:p>
                  </a:txBody>
                  <a:tcPr/>
                </a:tc>
                <a:extLst>
                  <a:ext uri="{0D108BD9-81ED-4DB2-BD59-A6C34878D82A}">
                    <a16:rowId xmlns:a16="http://schemas.microsoft.com/office/drawing/2014/main" val="1703583465"/>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DC66BE-07FD-B44E-B892-12667393D49B}"/>
                  </a:ext>
                </a:extLst>
              </p:cNvPr>
              <p:cNvSpPr txBox="1"/>
              <p:nvPr/>
            </p:nvSpPr>
            <p:spPr>
              <a:xfrm>
                <a:off x="2080239" y="2793637"/>
                <a:ext cx="8943780" cy="990143"/>
              </a:xfrm>
              <a:prstGeom prst="rect">
                <a:avLst/>
              </a:prstGeom>
              <a:solidFill>
                <a:schemeClr val="accent2">
                  <a:lumMod val="40000"/>
                  <a:lumOff val="60000"/>
                </a:schemeClr>
              </a:solidFill>
            </p:spPr>
            <p:txBody>
              <a:bodyPr wrap="square" rtlCol="0">
                <a:spAutoFit/>
              </a:bodyPr>
              <a:lstStyle/>
              <a:p>
                <a:r>
                  <a:rPr lang="en-US" sz="2000" b="1" dirty="0"/>
                  <a:t>CONFIRM RATE FORMULA</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𝐶𝑜𝑛𝑓𝑖𝑟𝑚</m:t>
                      </m:r>
                      <m:r>
                        <a:rPr lang="en-US" b="0" i="1" dirty="0" smtClean="0">
                          <a:latin typeface="Cambria Math" panose="02040503050406030204" pitchFamily="18" charset="0"/>
                        </a:rPr>
                        <m:t> </m:t>
                      </m:r>
                      <m:r>
                        <a:rPr lang="en-US" i="1" dirty="0" smtClean="0">
                          <a:latin typeface="Cambria Math" panose="02040503050406030204" pitchFamily="18" charset="0"/>
                        </a:rPr>
                        <m:t>𝑅𝑎𝑡𝑒</m:t>
                      </m:r>
                      <m:r>
                        <a:rPr lang="en-US"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i="1" dirty="0">
                              <a:latin typeface="Cambria Math" panose="02040503050406030204" pitchFamily="18" charset="0"/>
                            </a:rPr>
                            <m:t>𝑁𝑜</m:t>
                          </m:r>
                          <m:r>
                            <a:rPr lang="en-US" i="1" dirty="0">
                              <a:latin typeface="Cambria Math" panose="02040503050406030204" pitchFamily="18" charset="0"/>
                            </a:rPr>
                            <m:t>. </m:t>
                          </m:r>
                          <m:r>
                            <a:rPr lang="en-US" i="1" dirty="0">
                              <a:latin typeface="Cambria Math" panose="02040503050406030204" pitchFamily="18" charset="0"/>
                            </a:rPr>
                            <m:t>𝑜𝑓</m:t>
                          </m:r>
                          <m:r>
                            <a:rPr lang="en-US" i="1" dirty="0">
                              <a:latin typeface="Cambria Math" panose="02040503050406030204" pitchFamily="18" charset="0"/>
                            </a:rPr>
                            <m:t> </m:t>
                          </m:r>
                          <m:r>
                            <a:rPr lang="en-US" b="0" i="1" dirty="0" smtClean="0">
                              <a:latin typeface="Cambria Math" panose="02040503050406030204" pitchFamily="18" charset="0"/>
                            </a:rPr>
                            <m:t>𝑑𝑖𝑠𝑡𝑖𝑛𝑐𝑡</m:t>
                          </m:r>
                          <m:r>
                            <a:rPr lang="en-US" b="0" i="1" dirty="0" smtClean="0">
                              <a:latin typeface="Cambria Math" panose="02040503050406030204" pitchFamily="18" charset="0"/>
                            </a:rPr>
                            <m:t> </m:t>
                          </m:r>
                          <m:r>
                            <a:rPr lang="en-US" b="0" i="1" dirty="0" smtClean="0">
                              <a:latin typeface="Cambria Math" panose="02040503050406030204" pitchFamily="18" charset="0"/>
                            </a:rPr>
                            <m:t>𝑣𝑖𝑠𝑖𝑡𝑠</m:t>
                          </m:r>
                          <m:r>
                            <a:rPr lang="en-US" b="0" i="1" dirty="0" smtClean="0">
                              <a:latin typeface="Cambria Math" panose="02040503050406030204" pitchFamily="18" charset="0"/>
                            </a:rPr>
                            <m:t> </m:t>
                          </m:r>
                          <m:r>
                            <a:rPr lang="en-US" b="0" i="1" dirty="0" smtClean="0">
                              <a:latin typeface="Cambria Math" panose="02040503050406030204" pitchFamily="18" charset="0"/>
                            </a:rPr>
                            <m:t>𝑤h𝑖𝑐h</m:t>
                          </m:r>
                          <m:r>
                            <a:rPr lang="en-US" b="0" i="1" dirty="0" smtClean="0">
                              <a:latin typeface="Cambria Math" panose="02040503050406030204" pitchFamily="18" charset="0"/>
                            </a:rPr>
                            <m:t> </m:t>
                          </m:r>
                          <m:r>
                            <a:rPr lang="en-US" b="0" i="1" dirty="0" smtClean="0">
                              <a:latin typeface="Cambria Math" panose="02040503050406030204" pitchFamily="18" charset="0"/>
                            </a:rPr>
                            <m:t>h𝑖𝑡</m:t>
                          </m:r>
                          <m:r>
                            <a:rPr lang="en-US" b="0" i="1" dirty="0" smtClean="0">
                              <a:latin typeface="Cambria Math" panose="02040503050406030204" pitchFamily="18" charset="0"/>
                            </a:rPr>
                            <m:t> ′</m:t>
                          </m:r>
                          <m:r>
                            <a:rPr lang="en-US" b="0" i="1" dirty="0" smtClean="0">
                              <a:latin typeface="Cambria Math" panose="02040503050406030204" pitchFamily="18" charset="0"/>
                            </a:rPr>
                            <m:t>𝐶𝑜𝑛𝑓𝑖𝑟𝑚</m:t>
                          </m:r>
                          <m:r>
                            <a:rPr lang="en-US" b="0" i="1" dirty="0" smtClean="0">
                              <a:latin typeface="Cambria Math" panose="02040503050406030204" pitchFamily="18" charset="0"/>
                            </a:rPr>
                            <m:t>′</m:t>
                          </m:r>
                        </m:num>
                        <m:den>
                          <m:r>
                            <a:rPr lang="en-US" b="0" i="1" dirty="0" smtClean="0">
                              <a:latin typeface="Cambria Math" panose="02040503050406030204" pitchFamily="18" charset="0"/>
                            </a:rPr>
                            <m:t>𝑇𝑜𝑡𝑎𝑙</m:t>
                          </m:r>
                          <m:r>
                            <a:rPr lang="en-US" b="0" i="1" dirty="0" smtClean="0">
                              <a:latin typeface="Cambria Math" panose="02040503050406030204" pitchFamily="18" charset="0"/>
                            </a:rPr>
                            <m:t> </m:t>
                          </m:r>
                          <m:r>
                            <a:rPr lang="en-US" b="0" i="1" dirty="0" smtClean="0">
                              <a:latin typeface="Cambria Math" panose="02040503050406030204" pitchFamily="18" charset="0"/>
                            </a:rPr>
                            <m:t>𝑁𝑜</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𝑣𝑖𝑠𝑖𝑡𝑠</m:t>
                          </m:r>
                        </m:den>
                      </m:f>
                      <m:r>
                        <a:rPr lang="en-US" b="0" i="1" dirty="0" smtClean="0">
                          <a:latin typeface="Cambria Math" panose="02040503050406030204" pitchFamily="18" charset="0"/>
                        </a:rPr>
                        <m:t> </m:t>
                      </m:r>
                    </m:oMath>
                  </m:oMathPara>
                </a14:m>
                <a:endParaRPr lang="en-US" dirty="0"/>
              </a:p>
            </p:txBody>
          </p:sp>
        </mc:Choice>
        <mc:Fallback xmlns="">
          <p:sp>
            <p:nvSpPr>
              <p:cNvPr id="13" name="TextBox 12">
                <a:extLst>
                  <a:ext uri="{FF2B5EF4-FFF2-40B4-BE49-F238E27FC236}">
                    <a16:creationId xmlns:a16="http://schemas.microsoft.com/office/drawing/2014/main" id="{A3DC66BE-07FD-B44E-B892-12667393D49B}"/>
                  </a:ext>
                </a:extLst>
              </p:cNvPr>
              <p:cNvSpPr txBox="1">
                <a:spLocks noRot="1" noChangeAspect="1" noMove="1" noResize="1" noEditPoints="1" noAdjustHandles="1" noChangeArrowheads="1" noChangeShapeType="1" noTextEdit="1"/>
              </p:cNvSpPr>
              <p:nvPr/>
            </p:nvSpPr>
            <p:spPr>
              <a:xfrm>
                <a:off x="2080239" y="2793637"/>
                <a:ext cx="8943780" cy="990143"/>
              </a:xfrm>
              <a:prstGeom prst="rect">
                <a:avLst/>
              </a:prstGeom>
              <a:blipFill>
                <a:blip r:embed="rId3"/>
                <a:stretch>
                  <a:fillRect l="-709" t="-2500" b="-5000"/>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20D31CA8-79F9-DB46-806A-024150C11AE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5237" y="2842918"/>
            <a:ext cx="799960" cy="799960"/>
          </a:xfrm>
          <a:prstGeom prst="rect">
            <a:avLst/>
          </a:prstGeom>
        </p:spPr>
      </p:pic>
      <p:pic>
        <p:nvPicPr>
          <p:cNvPr id="21" name="Picture 20" descr="Icon&#10;&#10;Description automatically generated">
            <a:extLst>
              <a:ext uri="{FF2B5EF4-FFF2-40B4-BE49-F238E27FC236}">
                <a16:creationId xmlns:a16="http://schemas.microsoft.com/office/drawing/2014/main" id="{1C65F6A3-9589-3941-A653-F3FCBB4FA60B}"/>
              </a:ext>
            </a:extLst>
          </p:cNvPr>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20300" y="1480576"/>
            <a:ext cx="909834" cy="909834"/>
          </a:xfrm>
          <a:prstGeom prst="rect">
            <a:avLst/>
          </a:prstGeom>
        </p:spPr>
      </p:pic>
      <p:pic>
        <p:nvPicPr>
          <p:cNvPr id="23" name="Picture 22" descr="Shape, polygon&#10;&#10;Description automatically generated">
            <a:extLst>
              <a:ext uri="{FF2B5EF4-FFF2-40B4-BE49-F238E27FC236}">
                <a16:creationId xmlns:a16="http://schemas.microsoft.com/office/drawing/2014/main" id="{517A8103-34C4-EB44-AD45-A5B3564259A8}"/>
              </a:ext>
            </a:extLst>
          </p:cNvPr>
          <p:cNvPicPr>
            <a:picLocks noChangeAspect="1"/>
          </p:cNvPicPr>
          <p:nvPr/>
        </p:nvPicPr>
        <p:blipFill>
          <a:blip r:embed="rId6">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067654" y="4159710"/>
            <a:ext cx="615126" cy="615126"/>
          </a:xfrm>
          <a:prstGeom prst="rect">
            <a:avLst/>
          </a:prstGeom>
        </p:spPr>
      </p:pic>
      <p:graphicFrame>
        <p:nvGraphicFramePr>
          <p:cNvPr id="24" name="Diagram 23">
            <a:extLst>
              <a:ext uri="{FF2B5EF4-FFF2-40B4-BE49-F238E27FC236}">
                <a16:creationId xmlns:a16="http://schemas.microsoft.com/office/drawing/2014/main" id="{3A91E4E3-3545-9C4E-9AAB-C327B1E306CC}"/>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5786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p:txBody>
          <a:bodyPr/>
          <a:lstStyle/>
          <a:p>
            <a:fld id="{DC38E6AA-ABD0-FE41-9EE5-97C46D2F0330}" type="slidenum">
              <a:rPr lang="en-US" smtClean="0"/>
              <a:t>11</a:t>
            </a:fld>
            <a:endParaRPr lang="en-US"/>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347938" y="355966"/>
            <a:ext cx="9772478" cy="1012399"/>
          </a:xfrm>
        </p:spPr>
        <p:txBody>
          <a:bodyPr>
            <a:noAutofit/>
          </a:bodyPr>
          <a:lstStyle/>
          <a:p>
            <a:r>
              <a:rPr lang="en-US" sz="4000" b="1" dirty="0">
                <a:latin typeface="+mn-lt"/>
              </a:rPr>
              <a:t>HYPOTHESIS TESTING </a:t>
            </a:r>
            <a:r>
              <a:rPr lang="en-US" sz="4000" b="1" dirty="0">
                <a:solidFill>
                  <a:schemeClr val="tx1"/>
                </a:solidFill>
                <a:latin typeface="+mn-lt"/>
              </a:rPr>
              <a:t>FOR CONFIRM RATE</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Null Hypothesis: </a:t>
            </a:r>
            <a:r>
              <a:rPr lang="en-US" dirty="0"/>
              <a:t>The mean difference between the confirm rate in control group (</a:t>
            </a:r>
            <a:r>
              <a:rPr lang="el-GR" dirty="0"/>
              <a:t>μ</a:t>
            </a:r>
            <a:r>
              <a:rPr lang="en-US" baseline="-25000" dirty="0"/>
              <a:t>c</a:t>
            </a:r>
            <a:r>
              <a:rPr lang="en-US" dirty="0"/>
              <a:t>) and test group (</a:t>
            </a:r>
            <a:r>
              <a:rPr lang="el-GR" dirty="0"/>
              <a:t>μ</a:t>
            </a:r>
            <a:r>
              <a:rPr lang="en-US" baseline="-25000" dirty="0"/>
              <a:t>t</a:t>
            </a:r>
            <a:r>
              <a:rPr lang="en-US" dirty="0"/>
              <a:t>) is zero</a:t>
            </a:r>
          </a:p>
          <a:p>
            <a:pPr algn="just"/>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2043174096"/>
              </p:ext>
            </p:extLst>
          </p:nvPr>
        </p:nvGraphicFramePr>
        <p:xfrm>
          <a:off x="4798494" y="5091257"/>
          <a:ext cx="7183709" cy="1059130"/>
        </p:xfrm>
        <a:graphic>
          <a:graphicData uri="http://schemas.openxmlformats.org/drawingml/2006/table">
            <a:tbl>
              <a:tblPr firstRow="1" bandRow="1">
                <a:tableStyleId>{93296810-A885-4BE3-A3E7-6D5BEEA58F35}</a:tableStyleId>
              </a:tblPr>
              <a:tblGrid>
                <a:gridCol w="1863563">
                  <a:extLst>
                    <a:ext uri="{9D8B030D-6E8A-4147-A177-3AD203B41FA5}">
                      <a16:colId xmlns:a16="http://schemas.microsoft.com/office/drawing/2014/main" val="4283650598"/>
                    </a:ext>
                  </a:extLst>
                </a:gridCol>
                <a:gridCol w="1650670">
                  <a:extLst>
                    <a:ext uri="{9D8B030D-6E8A-4147-A177-3AD203B41FA5}">
                      <a16:colId xmlns:a16="http://schemas.microsoft.com/office/drawing/2014/main" val="1227296223"/>
                    </a:ext>
                  </a:extLst>
                </a:gridCol>
                <a:gridCol w="1781299">
                  <a:extLst>
                    <a:ext uri="{9D8B030D-6E8A-4147-A177-3AD203B41FA5}">
                      <a16:colId xmlns:a16="http://schemas.microsoft.com/office/drawing/2014/main" val="1618437591"/>
                    </a:ext>
                  </a:extLst>
                </a:gridCol>
                <a:gridCol w="1888177">
                  <a:extLst>
                    <a:ext uri="{9D8B030D-6E8A-4147-A177-3AD203B41FA5}">
                      <a16:colId xmlns:a16="http://schemas.microsoft.com/office/drawing/2014/main" val="2920790502"/>
                    </a:ext>
                  </a:extLst>
                </a:gridCol>
              </a:tblGrid>
              <a:tr h="723850">
                <a:tc>
                  <a:txBody>
                    <a:bodyPr/>
                    <a:lstStyle/>
                    <a:p>
                      <a:r>
                        <a:rPr lang="en-US" sz="1600" dirty="0"/>
                        <a:t>Increase in confirm rate (Test-Control)</a:t>
                      </a:r>
                    </a:p>
                  </a:txBody>
                  <a:tcPr/>
                </a:tc>
                <a:tc>
                  <a:txBody>
                    <a:bodyPr/>
                    <a:lstStyle/>
                    <a:p>
                      <a:r>
                        <a:rPr lang="en-US" sz="1600" dirty="0"/>
                        <a:t>Z-score, p value</a:t>
                      </a:r>
                    </a:p>
                  </a:txBody>
                  <a:tcPr/>
                </a:tc>
                <a:tc>
                  <a:txBody>
                    <a:bodyPr/>
                    <a:lstStyle/>
                    <a:p>
                      <a:r>
                        <a:rPr lang="en-US" sz="1600" dirty="0"/>
                        <a:t>Test Result</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26179">
                <a:tc>
                  <a:txBody>
                    <a:bodyPr/>
                    <a:lstStyle/>
                    <a:p>
                      <a:r>
                        <a:rPr lang="en-US" sz="1600" dirty="0"/>
                        <a:t>13.65%</a:t>
                      </a:r>
                    </a:p>
                  </a:txBody>
                  <a:tcPr/>
                </a:tc>
                <a:tc>
                  <a:txBody>
                    <a:bodyPr/>
                    <a:lstStyle/>
                    <a:p>
                      <a:r>
                        <a:rPr lang="en-US" sz="1600" dirty="0"/>
                        <a:t>-35.08, 6.3e-270</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703583465"/>
                  </a:ext>
                </a:extLst>
              </a:tr>
            </a:tbl>
          </a:graphicData>
        </a:graphic>
      </p:graphicFrame>
      <p:sp>
        <p:nvSpPr>
          <p:cNvPr id="3" name="TextBox 2">
            <a:extLst>
              <a:ext uri="{FF2B5EF4-FFF2-40B4-BE49-F238E27FC236}">
                <a16:creationId xmlns:a16="http://schemas.microsoft.com/office/drawing/2014/main" id="{943E6DCE-C190-F042-97FB-22CED51CC303}"/>
              </a:ext>
            </a:extLst>
          </p:cNvPr>
          <p:cNvSpPr txBox="1"/>
          <p:nvPr/>
        </p:nvSpPr>
        <p:spPr>
          <a:xfrm>
            <a:off x="4770358" y="1331578"/>
            <a:ext cx="7232294" cy="400110"/>
          </a:xfrm>
          <a:prstGeom prst="rect">
            <a:avLst/>
          </a:prstGeom>
          <a:solidFill>
            <a:schemeClr val="accent2">
              <a:lumMod val="40000"/>
              <a:lumOff val="60000"/>
            </a:schemeClr>
          </a:solidFill>
        </p:spPr>
        <p:txBody>
          <a:bodyPr wrap="square" rtlCol="0">
            <a:spAutoFit/>
          </a:bodyPr>
          <a:lstStyle/>
          <a:p>
            <a:r>
              <a:rPr lang="en-US" sz="2000" b="1" dirty="0"/>
              <a:t>LEFT-TAILED PROPORTIONS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323679"/>
            <a:ext cx="4125588" cy="400110"/>
          </a:xfrm>
          <a:prstGeom prst="rect">
            <a:avLst/>
          </a:prstGeom>
          <a:solidFill>
            <a:schemeClr val="accent2">
              <a:lumMod val="40000"/>
              <a:lumOff val="60000"/>
            </a:schemeClr>
          </a:solidFill>
        </p:spPr>
        <p:txBody>
          <a:bodyPr wrap="square" rtlCol="0">
            <a:spAutoFit/>
          </a:bodyPr>
          <a:lstStyle/>
          <a:p>
            <a:r>
              <a:rPr lang="en-US" sz="2000"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7386" y="2644623"/>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4633690"/>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 (at 𝜶=0.05)</a:t>
            </a:r>
          </a:p>
        </p:txBody>
      </p:sp>
      <p:graphicFrame>
        <p:nvGraphicFramePr>
          <p:cNvPr id="12" name="Diagram 11">
            <a:extLst>
              <a:ext uri="{FF2B5EF4-FFF2-40B4-BE49-F238E27FC236}">
                <a16:creationId xmlns:a16="http://schemas.microsoft.com/office/drawing/2014/main" id="{F3635C4F-5A34-EA4F-9618-8305C87C1E1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8" y="5239478"/>
            <a:ext cx="4125588" cy="923330"/>
          </a:xfrm>
          <a:prstGeom prst="rect">
            <a:avLst/>
          </a:prstGeom>
          <a:solidFill>
            <a:schemeClr val="accent6">
              <a:lumMod val="40000"/>
              <a:lumOff val="60000"/>
            </a:schemeClr>
          </a:solidFill>
        </p:spPr>
        <p:txBody>
          <a:bodyPr wrap="square" rtlCol="0">
            <a:spAutoFit/>
          </a:bodyPr>
          <a:lstStyle/>
          <a:p>
            <a:pPr algn="just"/>
            <a:r>
              <a:rPr lang="en-US" dirty="0"/>
              <a:t>It is statistically proved that the new UI design performs better in terms of process completion</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494" y="4597934"/>
            <a:ext cx="7204158" cy="400110"/>
          </a:xfrm>
          <a:prstGeom prst="rect">
            <a:avLst/>
          </a:prstGeom>
          <a:solidFill>
            <a:schemeClr val="accent2">
              <a:lumMod val="40000"/>
              <a:lumOff val="60000"/>
            </a:schemeClr>
          </a:solidFill>
        </p:spPr>
        <p:txBody>
          <a:bodyPr wrap="square" rtlCol="0">
            <a:spAutoFit/>
          </a:bodyPr>
          <a:lstStyle/>
          <a:p>
            <a:r>
              <a:rPr lang="en-US" sz="20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Alternative Hypothesis: </a:t>
            </a:r>
            <a:r>
              <a:rPr lang="en-US" dirty="0"/>
              <a:t>The test group (</a:t>
            </a:r>
            <a:r>
              <a:rPr lang="el-GR" dirty="0"/>
              <a:t>μ</a:t>
            </a:r>
            <a:r>
              <a:rPr lang="en-US" baseline="-25000" dirty="0"/>
              <a:t>t</a:t>
            </a:r>
            <a:r>
              <a:rPr lang="en-US" dirty="0"/>
              <a:t>) has a higher mean confirm rate than that of control group (</a:t>
            </a:r>
            <a:r>
              <a:rPr lang="el-GR" dirty="0"/>
              <a:t>μ</a:t>
            </a:r>
            <a:r>
              <a:rPr lang="en-US" baseline="-25000" dirty="0"/>
              <a:t>c</a:t>
            </a:r>
            <a:r>
              <a:rPr lang="en-US" dirty="0"/>
              <a:t>)</a:t>
            </a:r>
          </a:p>
          <a:p>
            <a:pPr algn="just"/>
            <a:r>
              <a:rPr lang="en-US" b="1" dirty="0"/>
              <a:t>H</a:t>
            </a:r>
            <a:r>
              <a:rPr lang="en-US" b="1" baseline="-25000" dirty="0"/>
              <a:t>a</a:t>
            </a:r>
            <a:r>
              <a:rPr lang="en-US" b="1" dirty="0"/>
              <a:t>:</a:t>
            </a:r>
            <a:r>
              <a:rPr lang="el-GR" b="1" dirty="0"/>
              <a:t> μ</a:t>
            </a:r>
            <a:r>
              <a:rPr lang="en-US" b="1" baseline="-25000" dirty="0"/>
              <a:t>c</a:t>
            </a:r>
            <a:r>
              <a:rPr lang="en-US" b="1" dirty="0"/>
              <a:t>&lt;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37665" y="5141239"/>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A47D34-AB10-E045-A250-AF9D16865D9B}"/>
              </a:ext>
            </a:extLst>
          </p:cNvPr>
          <p:cNvPicPr>
            <a:picLocks noChangeAspect="1"/>
          </p:cNvPicPr>
          <p:nvPr/>
        </p:nvPicPr>
        <p:blipFill>
          <a:blip r:embed="rId8"/>
          <a:stretch>
            <a:fillRect/>
          </a:stretch>
        </p:blipFill>
        <p:spPr>
          <a:xfrm>
            <a:off x="4749909" y="1841602"/>
            <a:ext cx="7232294" cy="1778308"/>
          </a:xfrm>
          <a:prstGeom prst="rect">
            <a:avLst/>
          </a:prstGeom>
        </p:spPr>
      </p:pic>
      <p:sp>
        <p:nvSpPr>
          <p:cNvPr id="18" name="Right Arrow 17">
            <a:extLst>
              <a:ext uri="{FF2B5EF4-FFF2-40B4-BE49-F238E27FC236}">
                <a16:creationId xmlns:a16="http://schemas.microsoft.com/office/drawing/2014/main" id="{E4F164C1-3750-174F-8EEC-17816C090316}"/>
              </a:ext>
            </a:extLst>
          </p:cNvPr>
          <p:cNvSpPr/>
          <p:nvPr/>
        </p:nvSpPr>
        <p:spPr>
          <a:xfrm rot="5400000">
            <a:off x="9567212" y="3681408"/>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66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997EEF-B7BD-0D46-BE87-5CFF555C88C4}"/>
              </a:ext>
            </a:extLst>
          </p:cNvPr>
          <p:cNvSpPr>
            <a:spLocks noGrp="1"/>
          </p:cNvSpPr>
          <p:nvPr>
            <p:ph type="sldNum" sz="quarter" idx="12"/>
          </p:nvPr>
        </p:nvSpPr>
        <p:spPr/>
        <p:txBody>
          <a:bodyPr/>
          <a:lstStyle/>
          <a:p>
            <a:fld id="{DC38E6AA-ABD0-FE41-9EE5-97C46D2F0330}" type="slidenum">
              <a:rPr lang="en-US" smtClean="0"/>
              <a:t>12</a:t>
            </a:fld>
            <a:endParaRPr lang="en-US"/>
          </a:p>
        </p:txBody>
      </p:sp>
      <p:sp>
        <p:nvSpPr>
          <p:cNvPr id="5" name="Title 1">
            <a:extLst>
              <a:ext uri="{FF2B5EF4-FFF2-40B4-BE49-F238E27FC236}">
                <a16:creationId xmlns:a16="http://schemas.microsoft.com/office/drawing/2014/main" id="{952A1E5B-D891-7D45-AB26-6F7A2E7AAE3C}"/>
              </a:ext>
            </a:extLst>
          </p:cNvPr>
          <p:cNvSpPr>
            <a:spLocks noGrp="1"/>
          </p:cNvSpPr>
          <p:nvPr>
            <p:ph type="title"/>
          </p:nvPr>
        </p:nvSpPr>
        <p:spPr>
          <a:xfrm>
            <a:off x="432346" y="496438"/>
            <a:ext cx="5042095" cy="895646"/>
          </a:xfrm>
        </p:spPr>
        <p:txBody>
          <a:bodyPr>
            <a:normAutofit/>
          </a:bodyPr>
          <a:lstStyle/>
          <a:p>
            <a:r>
              <a:rPr lang="en-US" sz="4000" b="1" dirty="0">
                <a:solidFill>
                  <a:schemeClr val="tx1"/>
                </a:solidFill>
                <a:latin typeface="+mn-lt"/>
              </a:rPr>
              <a:t>NAVIGATION TIME</a:t>
            </a:r>
          </a:p>
        </p:txBody>
      </p:sp>
      <p:sp>
        <p:nvSpPr>
          <p:cNvPr id="6" name="TextBox 5">
            <a:extLst>
              <a:ext uri="{FF2B5EF4-FFF2-40B4-BE49-F238E27FC236}">
                <a16:creationId xmlns:a16="http://schemas.microsoft.com/office/drawing/2014/main" id="{B80C665E-EDC5-C446-A70A-C23D7977FFD5}"/>
              </a:ext>
            </a:extLst>
          </p:cNvPr>
          <p:cNvSpPr txBox="1"/>
          <p:nvPr/>
        </p:nvSpPr>
        <p:spPr>
          <a:xfrm>
            <a:off x="2137332" y="1497882"/>
            <a:ext cx="9021077" cy="954107"/>
          </a:xfrm>
          <a:prstGeom prst="rect">
            <a:avLst/>
          </a:prstGeom>
          <a:solidFill>
            <a:schemeClr val="accent2">
              <a:lumMod val="40000"/>
              <a:lumOff val="60000"/>
            </a:schemeClr>
          </a:solidFill>
        </p:spPr>
        <p:txBody>
          <a:bodyPr wrap="square" rtlCol="0">
            <a:spAutoFit/>
          </a:bodyPr>
          <a:lstStyle/>
          <a:p>
            <a:r>
              <a:rPr lang="en-US" sz="2000" b="1" dirty="0"/>
              <a:t>BUSINESS CONTEXT </a:t>
            </a:r>
          </a:p>
          <a:p>
            <a:r>
              <a:rPr lang="en-US" dirty="0"/>
              <a:t>Navigation Time measures the transition smoothness of the different steps in the UI process, i.e. the ability of each step to help visitors proceed to the next step quickly</a:t>
            </a:r>
          </a:p>
        </p:txBody>
      </p:sp>
      <p:sp>
        <p:nvSpPr>
          <p:cNvPr id="2" name="TextBox 1">
            <a:extLst>
              <a:ext uri="{FF2B5EF4-FFF2-40B4-BE49-F238E27FC236}">
                <a16:creationId xmlns:a16="http://schemas.microsoft.com/office/drawing/2014/main" id="{033FAABC-E80E-C047-9BD7-9AFF530F3DC9}"/>
              </a:ext>
            </a:extLst>
          </p:cNvPr>
          <p:cNvSpPr txBox="1"/>
          <p:nvPr/>
        </p:nvSpPr>
        <p:spPr>
          <a:xfrm>
            <a:off x="2137332" y="3665920"/>
            <a:ext cx="4643296" cy="400110"/>
          </a:xfrm>
          <a:prstGeom prst="rect">
            <a:avLst/>
          </a:prstGeom>
          <a:noFill/>
        </p:spPr>
        <p:txBody>
          <a:bodyPr wrap="square" rtlCol="0">
            <a:spAutoFit/>
          </a:bodyPr>
          <a:lstStyle/>
          <a:p>
            <a:r>
              <a:rPr lang="en-US" sz="2000" b="1" dirty="0"/>
              <a:t>COMPARISON OF AVG. NAVIGATION TIME</a:t>
            </a:r>
          </a:p>
        </p:txBody>
      </p:sp>
      <p:graphicFrame>
        <p:nvGraphicFramePr>
          <p:cNvPr id="12" name="Table 12">
            <a:extLst>
              <a:ext uri="{FF2B5EF4-FFF2-40B4-BE49-F238E27FC236}">
                <a16:creationId xmlns:a16="http://schemas.microsoft.com/office/drawing/2014/main" id="{21E800BC-F68E-F24D-8631-903CF8E5A4B7}"/>
              </a:ext>
            </a:extLst>
          </p:cNvPr>
          <p:cNvGraphicFramePr>
            <a:graphicFrameLocks noGrp="1"/>
          </p:cNvGraphicFramePr>
          <p:nvPr>
            <p:extLst>
              <p:ext uri="{D42A27DB-BD31-4B8C-83A1-F6EECF244321}">
                <p14:modId xmlns:p14="http://schemas.microsoft.com/office/powerpoint/2010/main" val="2739767478"/>
              </p:ext>
            </p:extLst>
          </p:nvPr>
        </p:nvGraphicFramePr>
        <p:xfrm>
          <a:off x="2235806" y="4159192"/>
          <a:ext cx="8919874" cy="2123440"/>
        </p:xfrm>
        <a:graphic>
          <a:graphicData uri="http://schemas.openxmlformats.org/drawingml/2006/table">
            <a:tbl>
              <a:tblPr firstRow="1" bandRow="1">
                <a:tableStyleId>{93296810-A885-4BE3-A3E7-6D5BEEA58F35}</a:tableStyleId>
              </a:tblPr>
              <a:tblGrid>
                <a:gridCol w="810718">
                  <a:extLst>
                    <a:ext uri="{9D8B030D-6E8A-4147-A177-3AD203B41FA5}">
                      <a16:colId xmlns:a16="http://schemas.microsoft.com/office/drawing/2014/main" val="2140216007"/>
                    </a:ext>
                  </a:extLst>
                </a:gridCol>
                <a:gridCol w="1774858">
                  <a:extLst>
                    <a:ext uri="{9D8B030D-6E8A-4147-A177-3AD203B41FA5}">
                      <a16:colId xmlns:a16="http://schemas.microsoft.com/office/drawing/2014/main" val="4283650598"/>
                    </a:ext>
                  </a:extLst>
                </a:gridCol>
                <a:gridCol w="1995054">
                  <a:extLst>
                    <a:ext uri="{9D8B030D-6E8A-4147-A177-3AD203B41FA5}">
                      <a16:colId xmlns:a16="http://schemas.microsoft.com/office/drawing/2014/main" val="1227296223"/>
                    </a:ext>
                  </a:extLst>
                </a:gridCol>
                <a:gridCol w="2194560">
                  <a:extLst>
                    <a:ext uri="{9D8B030D-6E8A-4147-A177-3AD203B41FA5}">
                      <a16:colId xmlns:a16="http://schemas.microsoft.com/office/drawing/2014/main" val="1618437591"/>
                    </a:ext>
                  </a:extLst>
                </a:gridCol>
                <a:gridCol w="2144684">
                  <a:extLst>
                    <a:ext uri="{9D8B030D-6E8A-4147-A177-3AD203B41FA5}">
                      <a16:colId xmlns:a16="http://schemas.microsoft.com/office/drawing/2014/main" val="2920790502"/>
                    </a:ext>
                  </a:extLst>
                </a:gridCol>
              </a:tblGrid>
              <a:tr h="370840">
                <a:tc>
                  <a:txBody>
                    <a:bodyPr/>
                    <a:lstStyle/>
                    <a:p>
                      <a:r>
                        <a:rPr lang="en-US" dirty="0"/>
                        <a:t>Step</a:t>
                      </a:r>
                    </a:p>
                  </a:txBody>
                  <a:tcPr/>
                </a:tc>
                <a:tc>
                  <a:txBody>
                    <a:bodyPr/>
                    <a:lstStyle/>
                    <a:p>
                      <a:r>
                        <a:rPr lang="en-US" dirty="0"/>
                        <a:t>Control Group </a:t>
                      </a:r>
                    </a:p>
                    <a:p>
                      <a:r>
                        <a:rPr lang="en-US" dirty="0"/>
                        <a:t>Nav. Time (sec)</a:t>
                      </a:r>
                    </a:p>
                  </a:txBody>
                  <a:tcPr/>
                </a:tc>
                <a:tc>
                  <a:txBody>
                    <a:bodyPr/>
                    <a:lstStyle/>
                    <a:p>
                      <a:r>
                        <a:rPr lang="en-US" dirty="0"/>
                        <a:t>Test Group </a:t>
                      </a:r>
                    </a:p>
                    <a:p>
                      <a:r>
                        <a:rPr lang="en-US" dirty="0"/>
                        <a:t>Nav. Time (sec)</a:t>
                      </a:r>
                    </a:p>
                  </a:txBody>
                  <a:tcPr/>
                </a:tc>
                <a:tc>
                  <a:txBody>
                    <a:bodyPr/>
                    <a:lstStyle/>
                    <a:p>
                      <a:r>
                        <a:rPr lang="en-US" dirty="0"/>
                        <a:t>Difference</a:t>
                      </a:r>
                    </a:p>
                    <a:p>
                      <a:r>
                        <a:rPr lang="en-US" dirty="0"/>
                        <a:t>(Test-Control)</a:t>
                      </a:r>
                    </a:p>
                  </a:txBody>
                  <a:tcPr/>
                </a:tc>
                <a:tc>
                  <a:txBody>
                    <a:bodyPr/>
                    <a:lstStyle/>
                    <a:p>
                      <a:r>
                        <a:rPr lang="en-US" dirty="0"/>
                        <a:t>Performance of Test Group</a:t>
                      </a:r>
                    </a:p>
                  </a:txBody>
                  <a:tcPr/>
                </a:tc>
                <a:extLst>
                  <a:ext uri="{0D108BD9-81ED-4DB2-BD59-A6C34878D82A}">
                    <a16:rowId xmlns:a16="http://schemas.microsoft.com/office/drawing/2014/main" val="762775465"/>
                  </a:ext>
                </a:extLst>
              </a:tr>
              <a:tr h="370840">
                <a:tc>
                  <a:txBody>
                    <a:bodyPr/>
                    <a:lstStyle/>
                    <a:p>
                      <a:r>
                        <a:rPr lang="en-US" dirty="0"/>
                        <a:t>Start</a:t>
                      </a:r>
                    </a:p>
                  </a:txBody>
                  <a:tcPr/>
                </a:tc>
                <a:tc>
                  <a:txBody>
                    <a:bodyPr/>
                    <a:lstStyle/>
                    <a:p>
                      <a:r>
                        <a:rPr lang="en-US" dirty="0"/>
                        <a:t>37.64</a:t>
                      </a:r>
                    </a:p>
                  </a:txBody>
                  <a:tcPr/>
                </a:tc>
                <a:tc>
                  <a:txBody>
                    <a:bodyPr/>
                    <a:lstStyle/>
                    <a:p>
                      <a:r>
                        <a:rPr lang="en-US" dirty="0"/>
                        <a:t>31.03</a:t>
                      </a:r>
                    </a:p>
                  </a:txBody>
                  <a:tcPr/>
                </a:tc>
                <a:tc>
                  <a:txBody>
                    <a:bodyPr/>
                    <a:lstStyle/>
                    <a:p>
                      <a:r>
                        <a:rPr lang="en-US" dirty="0"/>
                        <a:t>-6.61</a:t>
                      </a:r>
                    </a:p>
                  </a:txBody>
                  <a:tcPr/>
                </a:tc>
                <a:tc>
                  <a:txBody>
                    <a:bodyPr/>
                    <a:lstStyle/>
                    <a:p>
                      <a:pPr algn="ctr"/>
                      <a:r>
                        <a:rPr lang="en-US" dirty="0"/>
                        <a:t>🙂</a:t>
                      </a:r>
                    </a:p>
                  </a:txBody>
                  <a:tcPr/>
                </a:tc>
                <a:extLst>
                  <a:ext uri="{0D108BD9-81ED-4DB2-BD59-A6C34878D82A}">
                    <a16:rowId xmlns:a16="http://schemas.microsoft.com/office/drawing/2014/main" val="1703583465"/>
                  </a:ext>
                </a:extLst>
              </a:tr>
              <a:tr h="370840">
                <a:tc>
                  <a:txBody>
                    <a:bodyPr/>
                    <a:lstStyle/>
                    <a:p>
                      <a:r>
                        <a:rPr lang="en-US" dirty="0"/>
                        <a:t>Step 1</a:t>
                      </a:r>
                    </a:p>
                  </a:txBody>
                  <a:tcPr/>
                </a:tc>
                <a:tc>
                  <a:txBody>
                    <a:bodyPr/>
                    <a:lstStyle/>
                    <a:p>
                      <a:r>
                        <a:rPr lang="en-US" dirty="0"/>
                        <a:t>33.82</a:t>
                      </a:r>
                    </a:p>
                  </a:txBody>
                  <a:tcPr/>
                </a:tc>
                <a:tc>
                  <a:txBody>
                    <a:bodyPr/>
                    <a:lstStyle/>
                    <a:p>
                      <a:r>
                        <a:rPr lang="en-US" dirty="0"/>
                        <a:t>37.09</a:t>
                      </a:r>
                    </a:p>
                  </a:txBody>
                  <a:tcPr/>
                </a:tc>
                <a:tc>
                  <a:txBody>
                    <a:bodyPr/>
                    <a:lstStyle/>
                    <a:p>
                      <a:r>
                        <a:rPr lang="en-US" dirty="0"/>
                        <a:t>3.27</a:t>
                      </a:r>
                    </a:p>
                  </a:txBody>
                  <a:tcPr/>
                </a:tc>
                <a:tc>
                  <a:txBody>
                    <a:bodyPr/>
                    <a:lstStyle/>
                    <a:p>
                      <a:pPr algn="ctr"/>
                      <a:r>
                        <a:rPr lang="en-US" dirty="0"/>
                        <a:t>🙁</a:t>
                      </a:r>
                    </a:p>
                  </a:txBody>
                  <a:tcPr/>
                </a:tc>
                <a:extLst>
                  <a:ext uri="{0D108BD9-81ED-4DB2-BD59-A6C34878D82A}">
                    <a16:rowId xmlns:a16="http://schemas.microsoft.com/office/drawing/2014/main" val="2342615105"/>
                  </a:ext>
                </a:extLst>
              </a:tr>
              <a:tr h="370840">
                <a:tc>
                  <a:txBody>
                    <a:bodyPr/>
                    <a:lstStyle/>
                    <a:p>
                      <a:r>
                        <a:rPr lang="en-US" dirty="0"/>
                        <a:t>Step 2</a:t>
                      </a:r>
                    </a:p>
                  </a:txBody>
                  <a:tcPr/>
                </a:tc>
                <a:tc>
                  <a:txBody>
                    <a:bodyPr/>
                    <a:lstStyle/>
                    <a:p>
                      <a:r>
                        <a:rPr lang="en-US" dirty="0"/>
                        <a:t>87.09</a:t>
                      </a:r>
                    </a:p>
                  </a:txBody>
                  <a:tcPr/>
                </a:tc>
                <a:tc>
                  <a:txBody>
                    <a:bodyPr/>
                    <a:lstStyle/>
                    <a:p>
                      <a:r>
                        <a:rPr lang="en-US" dirty="0"/>
                        <a:t>86.51</a:t>
                      </a:r>
                    </a:p>
                  </a:txBody>
                  <a:tcPr/>
                </a:tc>
                <a:tc>
                  <a:txBody>
                    <a:bodyPr/>
                    <a:lstStyle/>
                    <a:p>
                      <a:r>
                        <a:rPr lang="en-US" dirty="0"/>
                        <a:t>-0.58</a:t>
                      </a:r>
                    </a:p>
                  </a:txBody>
                  <a:tcPr/>
                </a:tc>
                <a:tc>
                  <a:txBody>
                    <a:bodyPr/>
                    <a:lstStyle/>
                    <a:p>
                      <a:pPr algn="ctr"/>
                      <a:r>
                        <a:rPr lang="en-US" dirty="0"/>
                        <a:t>🙂</a:t>
                      </a:r>
                    </a:p>
                  </a:txBody>
                  <a:tcPr/>
                </a:tc>
                <a:extLst>
                  <a:ext uri="{0D108BD9-81ED-4DB2-BD59-A6C34878D82A}">
                    <a16:rowId xmlns:a16="http://schemas.microsoft.com/office/drawing/2014/main" val="1549901510"/>
                  </a:ext>
                </a:extLst>
              </a:tr>
              <a:tr h="370840">
                <a:tc>
                  <a:txBody>
                    <a:bodyPr/>
                    <a:lstStyle/>
                    <a:p>
                      <a:r>
                        <a:rPr lang="en-US" dirty="0"/>
                        <a:t>Step 3</a:t>
                      </a:r>
                    </a:p>
                  </a:txBody>
                  <a:tcPr/>
                </a:tc>
                <a:tc>
                  <a:txBody>
                    <a:bodyPr/>
                    <a:lstStyle/>
                    <a:p>
                      <a:r>
                        <a:rPr lang="en-US" dirty="0"/>
                        <a:t>126.80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104.84</a:t>
                      </a:r>
                    </a:p>
                  </a:txBody>
                  <a:tcPr/>
                </a:tc>
                <a:tc>
                  <a:txBody>
                    <a:bodyPr/>
                    <a:lstStyle/>
                    <a:p>
                      <a:r>
                        <a:rPr lang="en-US" dirty="0"/>
                        <a:t>-21.96</a:t>
                      </a:r>
                    </a:p>
                  </a:txBody>
                  <a:tcPr/>
                </a:tc>
                <a:tc>
                  <a:txBody>
                    <a:bodyPr/>
                    <a:lstStyle/>
                    <a:p>
                      <a:pPr algn="ctr"/>
                      <a:r>
                        <a:rPr lang="en-US" dirty="0"/>
                        <a:t>🙂</a:t>
                      </a:r>
                    </a:p>
                  </a:txBody>
                  <a:tcPr/>
                </a:tc>
                <a:extLst>
                  <a:ext uri="{0D108BD9-81ED-4DB2-BD59-A6C34878D82A}">
                    <a16:rowId xmlns:a16="http://schemas.microsoft.com/office/drawing/2014/main" val="1200258214"/>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DC66BE-07FD-B44E-B892-12667393D49B}"/>
                  </a:ext>
                </a:extLst>
              </p:cNvPr>
              <p:cNvSpPr txBox="1"/>
              <p:nvPr/>
            </p:nvSpPr>
            <p:spPr>
              <a:xfrm>
                <a:off x="2137332" y="2553112"/>
                <a:ext cx="9021077" cy="942630"/>
              </a:xfrm>
              <a:prstGeom prst="rect">
                <a:avLst/>
              </a:prstGeom>
              <a:solidFill>
                <a:schemeClr val="accent2">
                  <a:lumMod val="40000"/>
                  <a:lumOff val="60000"/>
                </a:schemeClr>
              </a:solidFill>
            </p:spPr>
            <p:txBody>
              <a:bodyPr wrap="square" rtlCol="0">
                <a:spAutoFit/>
              </a:bodyPr>
              <a:lstStyle/>
              <a:p>
                <a:r>
                  <a:rPr lang="en-US" sz="2000" b="1" dirty="0"/>
                  <a:t>DROP-OFF RATE FORMULA</a:t>
                </a:r>
              </a:p>
              <a:p>
                <a:pPr/>
                <a14:m>
                  <m:oMathPara xmlns:m="http://schemas.openxmlformats.org/officeDocument/2006/math">
                    <m:oMathParaPr>
                      <m:jc m:val="centerGroup"/>
                    </m:oMathParaPr>
                    <m:oMath xmlns:m="http://schemas.openxmlformats.org/officeDocument/2006/math">
                      <m:r>
                        <a:rPr lang="en-US" sz="1700" b="0" i="1" dirty="0" smtClean="0">
                          <a:latin typeface="Cambria Math" panose="02040503050406030204" pitchFamily="18" charset="0"/>
                        </a:rPr>
                        <m:t>𝐴𝑣𝑔</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𝑆𝑡𝑒𝑝</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𝑁𝑎𝑣𝑖𝑔𝑎𝑡𝑖𝑜𝑛</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𝑇𝑖𝑚𝑒</m:t>
                      </m:r>
                      <m:r>
                        <a:rPr lang="en-US" sz="1700" i="1" dirty="0" smtClean="0">
                          <a:latin typeface="Cambria Math" panose="02040503050406030204" pitchFamily="18" charset="0"/>
                        </a:rPr>
                        <m:t>= </m:t>
                      </m:r>
                      <m:f>
                        <m:fPr>
                          <m:ctrlPr>
                            <a:rPr lang="en-US" sz="1700" b="0" i="1" dirty="0" smtClean="0">
                              <a:latin typeface="Cambria Math" panose="02040503050406030204" pitchFamily="18" charset="0"/>
                            </a:rPr>
                          </m:ctrlPr>
                        </m:fPr>
                        <m:num>
                          <m:r>
                            <a:rPr lang="en-US" sz="1700" b="0" i="1" dirty="0" smtClean="0">
                              <a:latin typeface="Cambria Math" panose="02040503050406030204" pitchFamily="18" charset="0"/>
                            </a:rPr>
                            <m:t>𝑇𝑖𝑚𝑒</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𝑡𝑎𝑘𝑒𝑛</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𝑖𝑛</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𝑡𝑟𝑎𝑛𝑠𝑖𝑡𝑖𝑜𝑛</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𝑠𝑡𝑒𝑝𝑠</m:t>
                          </m:r>
                        </m:num>
                        <m:den>
                          <m:r>
                            <a:rPr lang="en-US" sz="1700" b="0" i="1" dirty="0" smtClean="0">
                              <a:latin typeface="Cambria Math" panose="02040503050406030204" pitchFamily="18" charset="0"/>
                            </a:rPr>
                            <m:t>𝑇𝑜𝑡𝑎𝑙</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𝑁𝑜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𝑜𝑓</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𝑡𝑟𝑎𝑛𝑠𝑖𝑡𝑖𝑜𝑛𝑠</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𝑓𝑟𝑜𝑚</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𝑐𝑢𝑟𝑟𝑒𝑛𝑡</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𝑠𝑡𝑒𝑝</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𝑡h𝑒</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𝑛𝑒𝑥𝑡</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𝑠𝑡𝑒𝑝</m:t>
                          </m:r>
                        </m:den>
                      </m:f>
                      <m:r>
                        <a:rPr lang="en-US" sz="1700" b="0" i="1" dirty="0" smtClean="0">
                          <a:latin typeface="Cambria Math" panose="02040503050406030204" pitchFamily="18" charset="0"/>
                        </a:rPr>
                        <m:t> </m:t>
                      </m:r>
                    </m:oMath>
                  </m:oMathPara>
                </a14:m>
                <a:endParaRPr lang="en-US" sz="1700" dirty="0"/>
              </a:p>
            </p:txBody>
          </p:sp>
        </mc:Choice>
        <mc:Fallback xmlns="">
          <p:sp>
            <p:nvSpPr>
              <p:cNvPr id="13" name="TextBox 12">
                <a:extLst>
                  <a:ext uri="{FF2B5EF4-FFF2-40B4-BE49-F238E27FC236}">
                    <a16:creationId xmlns:a16="http://schemas.microsoft.com/office/drawing/2014/main" id="{A3DC66BE-07FD-B44E-B892-12667393D49B}"/>
                  </a:ext>
                </a:extLst>
              </p:cNvPr>
              <p:cNvSpPr txBox="1">
                <a:spLocks noRot="1" noChangeAspect="1" noMove="1" noResize="1" noEditPoints="1" noAdjustHandles="1" noChangeArrowheads="1" noChangeShapeType="1" noTextEdit="1"/>
              </p:cNvSpPr>
              <p:nvPr/>
            </p:nvSpPr>
            <p:spPr>
              <a:xfrm>
                <a:off x="2137332" y="2553112"/>
                <a:ext cx="9021077" cy="942630"/>
              </a:xfrm>
              <a:prstGeom prst="rect">
                <a:avLst/>
              </a:prstGeom>
              <a:blipFill>
                <a:blip r:embed="rId3"/>
                <a:stretch>
                  <a:fillRect l="-703" t="-4000" b="-5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64D2F34-EE3A-304E-B886-EC489407DE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2346" y="4432872"/>
            <a:ext cx="1500025" cy="2124081"/>
          </a:xfrm>
          <a:prstGeom prst="rect">
            <a:avLst/>
          </a:prstGeom>
        </p:spPr>
      </p:pic>
      <p:pic>
        <p:nvPicPr>
          <p:cNvPr id="19" name="Picture 18" descr="Icon&#10;&#10;Description automatically generated">
            <a:extLst>
              <a:ext uri="{FF2B5EF4-FFF2-40B4-BE49-F238E27FC236}">
                <a16:creationId xmlns:a16="http://schemas.microsoft.com/office/drawing/2014/main" id="{20D31CA8-79F9-DB46-806A-024150C11A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3591" y="2648580"/>
            <a:ext cx="753006" cy="753006"/>
          </a:xfrm>
          <a:prstGeom prst="rect">
            <a:avLst/>
          </a:prstGeom>
        </p:spPr>
      </p:pic>
      <p:pic>
        <p:nvPicPr>
          <p:cNvPr id="21" name="Picture 20" descr="Icon&#10;&#10;Description automatically generated">
            <a:extLst>
              <a:ext uri="{FF2B5EF4-FFF2-40B4-BE49-F238E27FC236}">
                <a16:creationId xmlns:a16="http://schemas.microsoft.com/office/drawing/2014/main" id="{1C65F6A3-9589-3941-A653-F3FCBB4FA60B}"/>
              </a:ext>
            </a:extLst>
          </p:cNvPr>
          <p:cNvPicPr>
            <a:picLocks noChangeAspect="1"/>
          </p:cNvPicPr>
          <p:nvPr/>
        </p:nvPicPr>
        <p:blipFill>
          <a:blip r:embed="rId6">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75237" y="1436834"/>
            <a:ext cx="965642" cy="965642"/>
          </a:xfrm>
          <a:prstGeom prst="rect">
            <a:avLst/>
          </a:prstGeom>
        </p:spPr>
      </p:pic>
      <p:pic>
        <p:nvPicPr>
          <p:cNvPr id="23" name="Picture 22" descr="Shape, polygon&#10;&#10;Description automatically generated">
            <a:extLst>
              <a:ext uri="{FF2B5EF4-FFF2-40B4-BE49-F238E27FC236}">
                <a16:creationId xmlns:a16="http://schemas.microsoft.com/office/drawing/2014/main" id="{517A8103-34C4-EB44-AD45-A5B3564259A8}"/>
              </a:ext>
            </a:extLst>
          </p:cNvPr>
          <p:cNvPicPr>
            <a:picLocks noChangeAspect="1"/>
          </p:cNvPicPr>
          <p:nvPr/>
        </p:nvPicPr>
        <p:blipFill>
          <a:blip r:embed="rId7">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102531" y="3614945"/>
            <a:ext cx="615126" cy="615126"/>
          </a:xfrm>
          <a:prstGeom prst="rect">
            <a:avLst/>
          </a:prstGeom>
        </p:spPr>
      </p:pic>
      <p:graphicFrame>
        <p:nvGraphicFramePr>
          <p:cNvPr id="24" name="Diagram 23">
            <a:extLst>
              <a:ext uri="{FF2B5EF4-FFF2-40B4-BE49-F238E27FC236}">
                <a16:creationId xmlns:a16="http://schemas.microsoft.com/office/drawing/2014/main" id="{3A91E4E3-3545-9C4E-9AAB-C327B1E306CC}"/>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7628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6FB441-6C66-1449-9A8D-89B17D6EAB19}"/>
              </a:ext>
            </a:extLst>
          </p:cNvPr>
          <p:cNvPicPr>
            <a:picLocks noChangeAspect="1"/>
          </p:cNvPicPr>
          <p:nvPr/>
        </p:nvPicPr>
        <p:blipFill>
          <a:blip r:embed="rId3"/>
          <a:stretch>
            <a:fillRect/>
          </a:stretch>
        </p:blipFill>
        <p:spPr>
          <a:xfrm>
            <a:off x="4734236" y="1822414"/>
            <a:ext cx="7057959" cy="1775203"/>
          </a:xfrm>
          <a:prstGeom prst="rect">
            <a:avLst/>
          </a:prstGeom>
        </p:spPr>
      </p:pic>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a:xfrm>
            <a:off x="9394371" y="6356350"/>
            <a:ext cx="2743200" cy="365125"/>
          </a:xfrm>
        </p:spPr>
        <p:txBody>
          <a:bodyPr/>
          <a:lstStyle/>
          <a:p>
            <a:fld id="{DC38E6AA-ABD0-FE41-9EE5-97C46D2F0330}" type="slidenum">
              <a:rPr lang="en-US" smtClean="0"/>
              <a:t>13</a:t>
            </a:fld>
            <a:endParaRPr lang="en-US" dirty="0"/>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347937" y="355966"/>
            <a:ext cx="10144365" cy="1012399"/>
          </a:xfrm>
        </p:spPr>
        <p:txBody>
          <a:bodyPr>
            <a:noAutofit/>
          </a:bodyPr>
          <a:lstStyle/>
          <a:p>
            <a:r>
              <a:rPr lang="en-US" sz="4000" b="1" dirty="0">
                <a:latin typeface="+mn-lt"/>
              </a:rPr>
              <a:t>HYPOTHESIS TESTING </a:t>
            </a:r>
            <a:r>
              <a:rPr lang="en-US" sz="4000" b="1" dirty="0">
                <a:solidFill>
                  <a:schemeClr val="tx1"/>
                </a:solidFill>
                <a:latin typeface="+mn-lt"/>
              </a:rPr>
              <a:t>FOR NAVIGATION TIME</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Null Hypothesis: </a:t>
            </a:r>
            <a:r>
              <a:rPr lang="en-US" dirty="0"/>
              <a:t>The mean difference between the navigation time in control group (</a:t>
            </a:r>
            <a:r>
              <a:rPr lang="el-GR" dirty="0"/>
              <a:t>μ</a:t>
            </a:r>
            <a:r>
              <a:rPr lang="en-US" baseline="-25000" dirty="0"/>
              <a:t>c</a:t>
            </a:r>
            <a:r>
              <a:rPr lang="en-US" dirty="0"/>
              <a:t>) and test group (</a:t>
            </a:r>
            <a:r>
              <a:rPr lang="el-GR" dirty="0"/>
              <a:t>μ</a:t>
            </a:r>
            <a:r>
              <a:rPr lang="en-US" baseline="-25000" dirty="0"/>
              <a:t>t</a:t>
            </a:r>
            <a:r>
              <a:rPr lang="en-US" dirty="0"/>
              <a:t>) is zero</a:t>
            </a:r>
          </a:p>
          <a:p>
            <a:pPr algn="just"/>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4065336593"/>
              </p:ext>
            </p:extLst>
          </p:nvPr>
        </p:nvGraphicFramePr>
        <p:xfrm>
          <a:off x="4798494" y="4508453"/>
          <a:ext cx="6981828" cy="2164080"/>
        </p:xfrm>
        <a:graphic>
          <a:graphicData uri="http://schemas.openxmlformats.org/drawingml/2006/table">
            <a:tbl>
              <a:tblPr firstRow="1" bandRow="1">
                <a:tableStyleId>{93296810-A885-4BE3-A3E7-6D5BEEA58F35}</a:tableStyleId>
              </a:tblPr>
              <a:tblGrid>
                <a:gridCol w="833085">
                  <a:extLst>
                    <a:ext uri="{9D8B030D-6E8A-4147-A177-3AD203B41FA5}">
                      <a16:colId xmlns:a16="http://schemas.microsoft.com/office/drawing/2014/main" val="2140216007"/>
                    </a:ext>
                  </a:extLst>
                </a:gridCol>
                <a:gridCol w="1648199">
                  <a:extLst>
                    <a:ext uri="{9D8B030D-6E8A-4147-A177-3AD203B41FA5}">
                      <a16:colId xmlns:a16="http://schemas.microsoft.com/office/drawing/2014/main" val="4283650598"/>
                    </a:ext>
                  </a:extLst>
                </a:gridCol>
                <a:gridCol w="1601987">
                  <a:extLst>
                    <a:ext uri="{9D8B030D-6E8A-4147-A177-3AD203B41FA5}">
                      <a16:colId xmlns:a16="http://schemas.microsoft.com/office/drawing/2014/main" val="1227296223"/>
                    </a:ext>
                  </a:extLst>
                </a:gridCol>
                <a:gridCol w="1540372">
                  <a:extLst>
                    <a:ext uri="{9D8B030D-6E8A-4147-A177-3AD203B41FA5}">
                      <a16:colId xmlns:a16="http://schemas.microsoft.com/office/drawing/2014/main" val="1618437591"/>
                    </a:ext>
                  </a:extLst>
                </a:gridCol>
                <a:gridCol w="1358185">
                  <a:extLst>
                    <a:ext uri="{9D8B030D-6E8A-4147-A177-3AD203B41FA5}">
                      <a16:colId xmlns:a16="http://schemas.microsoft.com/office/drawing/2014/main" val="2920790502"/>
                    </a:ext>
                  </a:extLst>
                </a:gridCol>
              </a:tblGrid>
              <a:tr h="723850">
                <a:tc>
                  <a:txBody>
                    <a:bodyPr/>
                    <a:lstStyle/>
                    <a:p>
                      <a:r>
                        <a:rPr lang="en-US" sz="1600" dirty="0"/>
                        <a:t>Step</a:t>
                      </a:r>
                    </a:p>
                  </a:txBody>
                  <a:tcPr/>
                </a:tc>
                <a:tc>
                  <a:txBody>
                    <a:bodyPr/>
                    <a:lstStyle/>
                    <a:p>
                      <a:r>
                        <a:rPr lang="en-US" sz="1600" dirty="0"/>
                        <a:t>Decrease in nav. Time</a:t>
                      </a:r>
                    </a:p>
                    <a:p>
                      <a:r>
                        <a:rPr lang="en-US" sz="1600" dirty="0"/>
                        <a:t>(Test-Control)</a:t>
                      </a:r>
                    </a:p>
                  </a:txBody>
                  <a:tcPr/>
                </a:tc>
                <a:tc>
                  <a:txBody>
                    <a:bodyPr/>
                    <a:lstStyle/>
                    <a:p>
                      <a:r>
                        <a:rPr lang="en-US" sz="1600" dirty="0"/>
                        <a:t>Z-score, p value</a:t>
                      </a:r>
                    </a:p>
                  </a:txBody>
                  <a:tcPr/>
                </a:tc>
                <a:tc>
                  <a:txBody>
                    <a:bodyPr/>
                    <a:lstStyle/>
                    <a:p>
                      <a:r>
                        <a:rPr lang="en-US" sz="1600" dirty="0"/>
                        <a:t>Test Result</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26179">
                <a:tc>
                  <a:txBody>
                    <a:bodyPr/>
                    <a:lstStyle/>
                    <a:p>
                      <a:r>
                        <a:rPr lang="en-US" sz="1600" dirty="0"/>
                        <a:t>Start</a:t>
                      </a:r>
                    </a:p>
                  </a:txBody>
                  <a:tcPr/>
                </a:tc>
                <a:tc>
                  <a:txBody>
                    <a:bodyPr/>
                    <a:lstStyle/>
                    <a:p>
                      <a:r>
                        <a:rPr lang="en-US" sz="1600" dirty="0"/>
                        <a:t>-6.61</a:t>
                      </a:r>
                    </a:p>
                  </a:txBody>
                  <a:tcPr/>
                </a:tc>
                <a:tc>
                  <a:txBody>
                    <a:bodyPr/>
                    <a:lstStyle/>
                    <a:p>
                      <a:r>
                        <a:rPr lang="en-US" sz="1600" dirty="0"/>
                        <a:t>9.65, 2.4e-22</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703583465"/>
                  </a:ext>
                </a:extLst>
              </a:tr>
              <a:tr h="326179">
                <a:tc>
                  <a:txBody>
                    <a:bodyPr/>
                    <a:lstStyle/>
                    <a:p>
                      <a:r>
                        <a:rPr lang="en-US" sz="1600" dirty="0"/>
                        <a:t>Step 1</a:t>
                      </a:r>
                    </a:p>
                  </a:txBody>
                  <a:tcPr/>
                </a:tc>
                <a:tc>
                  <a:txBody>
                    <a:bodyPr/>
                    <a:lstStyle/>
                    <a:p>
                      <a:r>
                        <a:rPr lang="en-US" sz="1600" dirty="0"/>
                        <a:t>3.27</a:t>
                      </a:r>
                    </a:p>
                  </a:txBody>
                  <a:tcPr/>
                </a:tc>
                <a:tc>
                  <a:txBody>
                    <a:bodyPr/>
                    <a:lstStyle/>
                    <a:p>
                      <a:r>
                        <a:rPr lang="en-US" sz="1600" dirty="0"/>
                        <a:t>No need of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t>
                      </a:r>
                      <a:r>
                        <a:rPr lang="en-US" sz="1600" baseline="-25000" dirty="0"/>
                        <a:t>0</a:t>
                      </a:r>
                      <a:r>
                        <a:rPr lang="en-US" sz="1600" baseline="0" dirty="0"/>
                        <a:t> not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2342615105"/>
                  </a:ext>
                </a:extLst>
              </a:tr>
              <a:tr h="326179">
                <a:tc>
                  <a:txBody>
                    <a:bodyPr/>
                    <a:lstStyle/>
                    <a:p>
                      <a:r>
                        <a:rPr lang="en-US" sz="1600" dirty="0"/>
                        <a:t>Step 2</a:t>
                      </a:r>
                    </a:p>
                  </a:txBody>
                  <a:tcPr/>
                </a:tc>
                <a:tc>
                  <a:txBody>
                    <a:bodyPr/>
                    <a:lstStyle/>
                    <a:p>
                      <a:r>
                        <a:rPr lang="en-US" sz="1600" dirty="0"/>
                        <a:t>-0.58</a:t>
                      </a:r>
                    </a:p>
                  </a:txBody>
                  <a:tcPr/>
                </a:tc>
                <a:tc>
                  <a:txBody>
                    <a:bodyPr/>
                    <a:lstStyle/>
                    <a:p>
                      <a:r>
                        <a:rPr lang="en-US" sz="1600" dirty="0"/>
                        <a:t>0.82, 0.21</a:t>
                      </a:r>
                    </a:p>
                  </a:txBody>
                  <a:tcPr/>
                </a:tc>
                <a:tc>
                  <a:txBody>
                    <a:bodyPr/>
                    <a:lstStyle/>
                    <a:p>
                      <a:r>
                        <a:rPr lang="en-US" sz="1600" dirty="0"/>
                        <a:t>H</a:t>
                      </a:r>
                      <a:r>
                        <a:rPr lang="en-US" sz="1600" baseline="-25000" dirty="0"/>
                        <a:t>0</a:t>
                      </a:r>
                      <a:r>
                        <a:rPr lang="en-US" sz="1600" baseline="0" dirty="0"/>
                        <a:t> not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549901510"/>
                  </a:ext>
                </a:extLst>
              </a:tr>
              <a:tr h="326179">
                <a:tc>
                  <a:txBody>
                    <a:bodyPr/>
                    <a:lstStyle/>
                    <a:p>
                      <a:r>
                        <a:rPr lang="en-US" sz="1600" dirty="0"/>
                        <a:t>Step 3</a:t>
                      </a:r>
                    </a:p>
                  </a:txBody>
                  <a:tcPr/>
                </a:tc>
                <a:tc>
                  <a:txBody>
                    <a:bodyPr/>
                    <a:lstStyle/>
                    <a:p>
                      <a:r>
                        <a:rPr lang="en-US" sz="1600" dirty="0"/>
                        <a:t>-21.96</a:t>
                      </a:r>
                    </a:p>
                  </a:txBody>
                  <a:tcPr/>
                </a:tc>
                <a:tc>
                  <a:txBody>
                    <a:bodyPr/>
                    <a:lstStyle/>
                    <a:p>
                      <a:r>
                        <a:rPr lang="en-US" sz="1600" dirty="0"/>
                        <a:t>13.25, 2.19e-40</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200258214"/>
                  </a:ext>
                </a:extLst>
              </a:tr>
            </a:tbl>
          </a:graphicData>
        </a:graphic>
      </p:graphicFrame>
      <p:sp>
        <p:nvSpPr>
          <p:cNvPr id="3" name="TextBox 2">
            <a:extLst>
              <a:ext uri="{FF2B5EF4-FFF2-40B4-BE49-F238E27FC236}">
                <a16:creationId xmlns:a16="http://schemas.microsoft.com/office/drawing/2014/main" id="{943E6DCE-C190-F042-97FB-22CED51CC303}"/>
              </a:ext>
            </a:extLst>
          </p:cNvPr>
          <p:cNvSpPr txBox="1"/>
          <p:nvPr/>
        </p:nvSpPr>
        <p:spPr>
          <a:xfrm>
            <a:off x="4770358" y="1331578"/>
            <a:ext cx="7021837" cy="400110"/>
          </a:xfrm>
          <a:prstGeom prst="rect">
            <a:avLst/>
          </a:prstGeom>
          <a:solidFill>
            <a:schemeClr val="accent2">
              <a:lumMod val="40000"/>
              <a:lumOff val="60000"/>
            </a:schemeClr>
          </a:solidFill>
        </p:spPr>
        <p:txBody>
          <a:bodyPr wrap="square" rtlCol="0">
            <a:spAutoFit/>
          </a:bodyPr>
          <a:lstStyle/>
          <a:p>
            <a:r>
              <a:rPr lang="en-US" sz="2000" b="1" dirty="0"/>
              <a:t>RIGHT-TAILED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335554"/>
            <a:ext cx="4125588" cy="400110"/>
          </a:xfrm>
          <a:prstGeom prst="rect">
            <a:avLst/>
          </a:prstGeom>
          <a:solidFill>
            <a:schemeClr val="accent2">
              <a:lumMod val="40000"/>
              <a:lumOff val="60000"/>
            </a:schemeClr>
          </a:solidFill>
        </p:spPr>
        <p:txBody>
          <a:bodyPr wrap="square" rtlCol="0">
            <a:spAutoFit/>
          </a:bodyPr>
          <a:lstStyle/>
          <a:p>
            <a:r>
              <a:rPr lang="en-US" sz="2000"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9378" y="2518418"/>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4514932"/>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 (at 𝜶=0.05)</a:t>
            </a:r>
          </a:p>
        </p:txBody>
      </p:sp>
      <p:sp>
        <p:nvSpPr>
          <p:cNvPr id="11" name="Right Arrow 10">
            <a:extLst>
              <a:ext uri="{FF2B5EF4-FFF2-40B4-BE49-F238E27FC236}">
                <a16:creationId xmlns:a16="http://schemas.microsoft.com/office/drawing/2014/main" id="{4FED5247-D12A-804D-971E-221DDD505001}"/>
              </a:ext>
            </a:extLst>
          </p:cNvPr>
          <p:cNvSpPr/>
          <p:nvPr/>
        </p:nvSpPr>
        <p:spPr>
          <a:xfrm rot="5400000">
            <a:off x="10164727" y="3472706"/>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F3635C4F-5A34-EA4F-9618-8305C87C1E1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9" y="4966259"/>
            <a:ext cx="4125588" cy="1754326"/>
          </a:xfrm>
          <a:prstGeom prst="rect">
            <a:avLst/>
          </a:prstGeom>
          <a:solidFill>
            <a:schemeClr val="accent6">
              <a:lumMod val="40000"/>
              <a:lumOff val="60000"/>
            </a:schemeClr>
          </a:solidFill>
        </p:spPr>
        <p:txBody>
          <a:bodyPr wrap="square" rtlCol="0">
            <a:spAutoFit/>
          </a:bodyPr>
          <a:lstStyle/>
          <a:p>
            <a:pPr algn="just"/>
            <a:r>
              <a:rPr lang="en-US" dirty="0"/>
              <a:t>It is statistically proved that Step 1 in the new UI design has a slower navigation time than the previous version. Start and Step3 in the new design have shorter navigation time, and Step2 is not significantly better than its old version.</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494" y="4057345"/>
            <a:ext cx="6993701" cy="400110"/>
          </a:xfrm>
          <a:prstGeom prst="rect">
            <a:avLst/>
          </a:prstGeom>
          <a:solidFill>
            <a:schemeClr val="accent2">
              <a:lumMod val="40000"/>
              <a:lumOff val="60000"/>
            </a:schemeClr>
          </a:solidFill>
        </p:spPr>
        <p:txBody>
          <a:bodyPr wrap="square" rtlCol="0">
            <a:spAutoFit/>
          </a:bodyPr>
          <a:lstStyle/>
          <a:p>
            <a:r>
              <a:rPr lang="en-US" sz="20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Alternative Hypothesis: </a:t>
            </a:r>
            <a:r>
              <a:rPr lang="en-US" dirty="0"/>
              <a:t>The test group (</a:t>
            </a:r>
            <a:r>
              <a:rPr lang="el-GR" dirty="0"/>
              <a:t>μ</a:t>
            </a:r>
            <a:r>
              <a:rPr lang="en-US" baseline="-25000" dirty="0"/>
              <a:t>t</a:t>
            </a:r>
            <a:r>
              <a:rPr lang="en-US" dirty="0"/>
              <a:t>) has a lower mean navigation time that of control group (</a:t>
            </a:r>
            <a:r>
              <a:rPr lang="el-GR" dirty="0"/>
              <a:t>μ</a:t>
            </a:r>
            <a:r>
              <a:rPr lang="en-US" baseline="-25000" dirty="0"/>
              <a:t>c</a:t>
            </a:r>
            <a:r>
              <a:rPr lang="en-US" dirty="0"/>
              <a:t>)</a:t>
            </a:r>
          </a:p>
          <a:p>
            <a:pPr algn="just"/>
            <a:r>
              <a:rPr lang="en-US" b="1" dirty="0"/>
              <a:t>H</a:t>
            </a:r>
            <a:r>
              <a:rPr lang="en-US" b="1" baseline="-25000" dirty="0"/>
              <a:t>a</a:t>
            </a:r>
            <a:r>
              <a:rPr lang="en-US" b="1" dirty="0"/>
              <a:t>:</a:t>
            </a:r>
            <a:r>
              <a:rPr lang="el-GR" b="1" dirty="0"/>
              <a:t> μ</a:t>
            </a:r>
            <a:r>
              <a:rPr lang="en-US" b="1" baseline="-25000" dirty="0"/>
              <a:t>c</a:t>
            </a:r>
            <a:r>
              <a:rPr lang="en-US" b="1" dirty="0"/>
              <a:t>&gt;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52027" y="5405827"/>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50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997EEF-B7BD-0D46-BE87-5CFF555C88C4}"/>
              </a:ext>
            </a:extLst>
          </p:cNvPr>
          <p:cNvSpPr>
            <a:spLocks noGrp="1"/>
          </p:cNvSpPr>
          <p:nvPr>
            <p:ph type="sldNum" sz="quarter" idx="12"/>
          </p:nvPr>
        </p:nvSpPr>
        <p:spPr>
          <a:xfrm>
            <a:off x="8942839" y="6353210"/>
            <a:ext cx="2743200" cy="365125"/>
          </a:xfrm>
        </p:spPr>
        <p:txBody>
          <a:bodyPr/>
          <a:lstStyle/>
          <a:p>
            <a:fld id="{DC38E6AA-ABD0-FE41-9EE5-97C46D2F0330}" type="slidenum">
              <a:rPr lang="en-US" smtClean="0"/>
              <a:t>14</a:t>
            </a:fld>
            <a:endParaRPr lang="en-US"/>
          </a:p>
        </p:txBody>
      </p:sp>
      <p:sp>
        <p:nvSpPr>
          <p:cNvPr id="5" name="Title 1">
            <a:extLst>
              <a:ext uri="{FF2B5EF4-FFF2-40B4-BE49-F238E27FC236}">
                <a16:creationId xmlns:a16="http://schemas.microsoft.com/office/drawing/2014/main" id="{952A1E5B-D891-7D45-AB26-6F7A2E7AAE3C}"/>
              </a:ext>
            </a:extLst>
          </p:cNvPr>
          <p:cNvSpPr>
            <a:spLocks noGrp="1"/>
          </p:cNvSpPr>
          <p:nvPr>
            <p:ph type="title"/>
          </p:nvPr>
        </p:nvSpPr>
        <p:spPr>
          <a:xfrm>
            <a:off x="432346" y="496438"/>
            <a:ext cx="5042095" cy="895646"/>
          </a:xfrm>
        </p:spPr>
        <p:txBody>
          <a:bodyPr>
            <a:normAutofit/>
          </a:bodyPr>
          <a:lstStyle/>
          <a:p>
            <a:r>
              <a:rPr lang="en-US" sz="4000" b="1" dirty="0">
                <a:solidFill>
                  <a:schemeClr val="tx1"/>
                </a:solidFill>
                <a:latin typeface="+mn-lt"/>
              </a:rPr>
              <a:t>STEP RECURRENCE</a:t>
            </a:r>
          </a:p>
        </p:txBody>
      </p:sp>
      <p:sp>
        <p:nvSpPr>
          <p:cNvPr id="6" name="TextBox 5">
            <a:extLst>
              <a:ext uri="{FF2B5EF4-FFF2-40B4-BE49-F238E27FC236}">
                <a16:creationId xmlns:a16="http://schemas.microsoft.com/office/drawing/2014/main" id="{B80C665E-EDC5-C446-A70A-C23D7977FFD5}"/>
              </a:ext>
            </a:extLst>
          </p:cNvPr>
          <p:cNvSpPr txBox="1"/>
          <p:nvPr/>
        </p:nvSpPr>
        <p:spPr>
          <a:xfrm>
            <a:off x="2137332" y="1497882"/>
            <a:ext cx="9021077" cy="923330"/>
          </a:xfrm>
          <a:prstGeom prst="rect">
            <a:avLst/>
          </a:prstGeom>
          <a:solidFill>
            <a:schemeClr val="accent2">
              <a:lumMod val="40000"/>
              <a:lumOff val="60000"/>
            </a:schemeClr>
          </a:solidFill>
        </p:spPr>
        <p:txBody>
          <a:bodyPr wrap="square" rtlCol="0">
            <a:spAutoFit/>
          </a:bodyPr>
          <a:lstStyle/>
          <a:p>
            <a:r>
              <a:rPr lang="en-US" sz="2000" b="1" dirty="0"/>
              <a:t>BUSINESS CONTEXT </a:t>
            </a:r>
          </a:p>
          <a:p>
            <a:r>
              <a:rPr lang="en-US" sz="1700" dirty="0"/>
              <a:t>Step Recurrence Metric measures the transition smoothness of the different steps in the UI process, i.e. the ability of each step to help visitors proceed to the next step without recurrences</a:t>
            </a:r>
          </a:p>
        </p:txBody>
      </p:sp>
      <p:sp>
        <p:nvSpPr>
          <p:cNvPr id="2" name="TextBox 1">
            <a:extLst>
              <a:ext uri="{FF2B5EF4-FFF2-40B4-BE49-F238E27FC236}">
                <a16:creationId xmlns:a16="http://schemas.microsoft.com/office/drawing/2014/main" id="{033FAABC-E80E-C047-9BD7-9AFF530F3DC9}"/>
              </a:ext>
            </a:extLst>
          </p:cNvPr>
          <p:cNvSpPr txBox="1"/>
          <p:nvPr/>
        </p:nvSpPr>
        <p:spPr>
          <a:xfrm>
            <a:off x="2137332" y="3665920"/>
            <a:ext cx="4643296" cy="400110"/>
          </a:xfrm>
          <a:prstGeom prst="rect">
            <a:avLst/>
          </a:prstGeom>
          <a:noFill/>
        </p:spPr>
        <p:txBody>
          <a:bodyPr wrap="square" rtlCol="0">
            <a:spAutoFit/>
          </a:bodyPr>
          <a:lstStyle/>
          <a:p>
            <a:r>
              <a:rPr lang="en-US" sz="2000" b="1" dirty="0"/>
              <a:t>COMPARISON OF AVG. NAVIGATION TIME</a:t>
            </a:r>
          </a:p>
        </p:txBody>
      </p:sp>
      <p:graphicFrame>
        <p:nvGraphicFramePr>
          <p:cNvPr id="12" name="Table 12">
            <a:extLst>
              <a:ext uri="{FF2B5EF4-FFF2-40B4-BE49-F238E27FC236}">
                <a16:creationId xmlns:a16="http://schemas.microsoft.com/office/drawing/2014/main" id="{21E800BC-F68E-F24D-8631-903CF8E5A4B7}"/>
              </a:ext>
            </a:extLst>
          </p:cNvPr>
          <p:cNvGraphicFramePr>
            <a:graphicFrameLocks noGrp="1"/>
          </p:cNvGraphicFramePr>
          <p:nvPr>
            <p:extLst>
              <p:ext uri="{D42A27DB-BD31-4B8C-83A1-F6EECF244321}">
                <p14:modId xmlns:p14="http://schemas.microsoft.com/office/powerpoint/2010/main" val="2501177215"/>
              </p:ext>
            </p:extLst>
          </p:nvPr>
        </p:nvGraphicFramePr>
        <p:xfrm>
          <a:off x="2137332" y="4102453"/>
          <a:ext cx="9049224" cy="2433320"/>
        </p:xfrm>
        <a:graphic>
          <a:graphicData uri="http://schemas.openxmlformats.org/drawingml/2006/table">
            <a:tbl>
              <a:tblPr firstRow="1" bandRow="1">
                <a:tableStyleId>{93296810-A885-4BE3-A3E7-6D5BEEA58F35}</a:tableStyleId>
              </a:tblPr>
              <a:tblGrid>
                <a:gridCol w="1436784">
                  <a:extLst>
                    <a:ext uri="{9D8B030D-6E8A-4147-A177-3AD203B41FA5}">
                      <a16:colId xmlns:a16="http://schemas.microsoft.com/office/drawing/2014/main" val="2140216007"/>
                    </a:ext>
                  </a:extLst>
                </a:gridCol>
                <a:gridCol w="1768840">
                  <a:extLst>
                    <a:ext uri="{9D8B030D-6E8A-4147-A177-3AD203B41FA5}">
                      <a16:colId xmlns:a16="http://schemas.microsoft.com/office/drawing/2014/main" val="4283650598"/>
                    </a:ext>
                  </a:extLst>
                </a:gridCol>
                <a:gridCol w="1723868">
                  <a:extLst>
                    <a:ext uri="{9D8B030D-6E8A-4147-A177-3AD203B41FA5}">
                      <a16:colId xmlns:a16="http://schemas.microsoft.com/office/drawing/2014/main" val="1227296223"/>
                    </a:ext>
                  </a:extLst>
                </a:gridCol>
                <a:gridCol w="1804044">
                  <a:extLst>
                    <a:ext uri="{9D8B030D-6E8A-4147-A177-3AD203B41FA5}">
                      <a16:colId xmlns:a16="http://schemas.microsoft.com/office/drawing/2014/main" val="1618437591"/>
                    </a:ext>
                  </a:extLst>
                </a:gridCol>
                <a:gridCol w="2315688">
                  <a:extLst>
                    <a:ext uri="{9D8B030D-6E8A-4147-A177-3AD203B41FA5}">
                      <a16:colId xmlns:a16="http://schemas.microsoft.com/office/drawing/2014/main" val="2920790502"/>
                    </a:ext>
                  </a:extLst>
                </a:gridCol>
              </a:tblGrid>
              <a:tr h="370840">
                <a:tc>
                  <a:txBody>
                    <a:bodyPr/>
                    <a:lstStyle/>
                    <a:p>
                      <a:r>
                        <a:rPr lang="en-US" sz="1600" dirty="0"/>
                        <a:t>Step</a:t>
                      </a:r>
                    </a:p>
                  </a:txBody>
                  <a:tcPr/>
                </a:tc>
                <a:tc>
                  <a:txBody>
                    <a:bodyPr/>
                    <a:lstStyle/>
                    <a:p>
                      <a:r>
                        <a:rPr lang="en-US" sz="1600" dirty="0"/>
                        <a:t>Control Group </a:t>
                      </a:r>
                    </a:p>
                    <a:p>
                      <a:r>
                        <a:rPr lang="en-US" sz="1600" dirty="0"/>
                        <a:t>Nav. Time (sec)</a:t>
                      </a:r>
                    </a:p>
                  </a:txBody>
                  <a:tcPr/>
                </a:tc>
                <a:tc>
                  <a:txBody>
                    <a:bodyPr/>
                    <a:lstStyle/>
                    <a:p>
                      <a:r>
                        <a:rPr lang="en-US" sz="1600" dirty="0"/>
                        <a:t>Test Group </a:t>
                      </a:r>
                    </a:p>
                    <a:p>
                      <a:r>
                        <a:rPr lang="en-US" sz="1600" dirty="0"/>
                        <a:t>Nav. Time (sec)</a:t>
                      </a:r>
                    </a:p>
                  </a:txBody>
                  <a:tcPr/>
                </a:tc>
                <a:tc>
                  <a:txBody>
                    <a:bodyPr/>
                    <a:lstStyle/>
                    <a:p>
                      <a:r>
                        <a:rPr lang="en-US" sz="1600" dirty="0"/>
                        <a:t>Difference %</a:t>
                      </a:r>
                    </a:p>
                    <a:p>
                      <a:r>
                        <a:rPr lang="en-US" sz="1600" dirty="0"/>
                        <a:t>(Test-Control)</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70840">
                <a:tc>
                  <a:txBody>
                    <a:bodyPr/>
                    <a:lstStyle/>
                    <a:p>
                      <a:r>
                        <a:rPr lang="en-US" sz="1600" dirty="0"/>
                        <a:t>Start</a:t>
                      </a:r>
                    </a:p>
                  </a:txBody>
                  <a:tcPr/>
                </a:tc>
                <a:tc>
                  <a:txBody>
                    <a:bodyPr/>
                    <a:lstStyle/>
                    <a:p>
                      <a:r>
                        <a:rPr lang="en-US" sz="1600" dirty="0"/>
                        <a:t>0.65</a:t>
                      </a:r>
                    </a:p>
                  </a:txBody>
                  <a:tcPr/>
                </a:tc>
                <a:tc>
                  <a:txBody>
                    <a:bodyPr/>
                    <a:lstStyle/>
                    <a:p>
                      <a:r>
                        <a:rPr lang="en-US" sz="1600" dirty="0"/>
                        <a:t>0.59</a:t>
                      </a:r>
                    </a:p>
                  </a:txBody>
                  <a:tcPr/>
                </a:tc>
                <a:tc>
                  <a:txBody>
                    <a:bodyPr/>
                    <a:lstStyle/>
                    <a:p>
                      <a:r>
                        <a:rPr lang="en-US" sz="1600" dirty="0"/>
                        <a:t>-6%</a:t>
                      </a:r>
                    </a:p>
                  </a:txBody>
                  <a:tcPr/>
                </a:tc>
                <a:tc>
                  <a:txBody>
                    <a:bodyPr/>
                    <a:lstStyle/>
                    <a:p>
                      <a:pPr algn="ctr"/>
                      <a:r>
                        <a:rPr lang="en-US" sz="1600" dirty="0"/>
                        <a:t>🙁</a:t>
                      </a:r>
                    </a:p>
                  </a:txBody>
                  <a:tcPr/>
                </a:tc>
                <a:extLst>
                  <a:ext uri="{0D108BD9-81ED-4DB2-BD59-A6C34878D82A}">
                    <a16:rowId xmlns:a16="http://schemas.microsoft.com/office/drawing/2014/main" val="1703583465"/>
                  </a:ext>
                </a:extLst>
              </a:tr>
              <a:tr h="370840">
                <a:tc>
                  <a:txBody>
                    <a:bodyPr/>
                    <a:lstStyle/>
                    <a:p>
                      <a:r>
                        <a:rPr lang="en-US" sz="1600" dirty="0"/>
                        <a:t>Step 1</a:t>
                      </a:r>
                    </a:p>
                  </a:txBody>
                  <a:tcPr/>
                </a:tc>
                <a:tc>
                  <a:txBody>
                    <a:bodyPr/>
                    <a:lstStyle/>
                    <a:p>
                      <a:r>
                        <a:rPr lang="en-US" sz="1600" dirty="0"/>
                        <a:t>0.79</a:t>
                      </a:r>
                    </a:p>
                  </a:txBody>
                  <a:tcPr/>
                </a:tc>
                <a:tc>
                  <a:txBody>
                    <a:bodyPr/>
                    <a:lstStyle/>
                    <a:p>
                      <a:r>
                        <a:rPr lang="en-US" sz="1600" dirty="0"/>
                        <a:t>0.73</a:t>
                      </a:r>
                    </a:p>
                  </a:txBody>
                  <a:tcPr/>
                </a:tc>
                <a:tc>
                  <a:txBody>
                    <a:bodyPr/>
                    <a:lstStyle/>
                    <a:p>
                      <a:r>
                        <a:rPr lang="en-US" sz="1600" dirty="0"/>
                        <a:t>-6%</a:t>
                      </a:r>
                    </a:p>
                  </a:txBody>
                  <a:tcPr/>
                </a:tc>
                <a:tc>
                  <a:txBody>
                    <a:bodyPr/>
                    <a:lstStyle/>
                    <a:p>
                      <a:pPr algn="ctr"/>
                      <a:r>
                        <a:rPr lang="en-US" sz="1600" dirty="0"/>
                        <a:t>🙁</a:t>
                      </a:r>
                    </a:p>
                  </a:txBody>
                  <a:tcPr/>
                </a:tc>
                <a:extLst>
                  <a:ext uri="{0D108BD9-81ED-4DB2-BD59-A6C34878D82A}">
                    <a16:rowId xmlns:a16="http://schemas.microsoft.com/office/drawing/2014/main" val="2342615105"/>
                  </a:ext>
                </a:extLst>
              </a:tr>
              <a:tr h="370840">
                <a:tc>
                  <a:txBody>
                    <a:bodyPr/>
                    <a:lstStyle/>
                    <a:p>
                      <a:r>
                        <a:rPr lang="en-US" sz="1600" dirty="0"/>
                        <a:t>Step 2</a:t>
                      </a:r>
                    </a:p>
                  </a:txBody>
                  <a:tcPr/>
                </a:tc>
                <a:tc>
                  <a:txBody>
                    <a:bodyPr/>
                    <a:lstStyle/>
                    <a:p>
                      <a:r>
                        <a:rPr lang="en-US" sz="1600" dirty="0"/>
                        <a:t>0.78</a:t>
                      </a:r>
                    </a:p>
                  </a:txBody>
                  <a:tcPr/>
                </a:tc>
                <a:tc>
                  <a:txBody>
                    <a:bodyPr/>
                    <a:lstStyle/>
                    <a:p>
                      <a:r>
                        <a:rPr lang="en-US" sz="1600" dirty="0"/>
                        <a:t>0.79</a:t>
                      </a:r>
                    </a:p>
                  </a:txBody>
                  <a:tcPr/>
                </a:tc>
                <a:tc>
                  <a:txBody>
                    <a:bodyPr/>
                    <a:lstStyle/>
                    <a:p>
                      <a:r>
                        <a:rPr lang="en-US" sz="1600" dirty="0"/>
                        <a:t>1%</a:t>
                      </a:r>
                    </a:p>
                  </a:txBody>
                  <a:tcPr/>
                </a:tc>
                <a:tc>
                  <a:txBody>
                    <a:bodyPr/>
                    <a:lstStyle/>
                    <a:p>
                      <a:pPr algn="ctr"/>
                      <a:r>
                        <a:rPr lang="en-US" sz="1600" dirty="0"/>
                        <a:t>🙂</a:t>
                      </a:r>
                    </a:p>
                  </a:txBody>
                  <a:tcPr/>
                </a:tc>
                <a:extLst>
                  <a:ext uri="{0D108BD9-81ED-4DB2-BD59-A6C34878D82A}">
                    <a16:rowId xmlns:a16="http://schemas.microsoft.com/office/drawing/2014/main" val="1549901510"/>
                  </a:ext>
                </a:extLst>
              </a:tr>
              <a:tr h="370840">
                <a:tc>
                  <a:txBody>
                    <a:bodyPr/>
                    <a:lstStyle/>
                    <a:p>
                      <a:r>
                        <a:rPr lang="en-US" sz="1600" dirty="0"/>
                        <a:t>Step 3</a:t>
                      </a:r>
                    </a:p>
                  </a:txBody>
                  <a:tcPr/>
                </a:tc>
                <a:tc>
                  <a:txBody>
                    <a:bodyPr/>
                    <a:lstStyle/>
                    <a:p>
                      <a:r>
                        <a:rPr lang="en-US" sz="1600" dirty="0"/>
                        <a:t>0.80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0.86</a:t>
                      </a:r>
                    </a:p>
                  </a:txBody>
                  <a:tcPr/>
                </a:tc>
                <a:tc>
                  <a:txBody>
                    <a:bodyPr/>
                    <a:lstStyle/>
                    <a:p>
                      <a:r>
                        <a:rPr lang="en-US" sz="1600" dirty="0"/>
                        <a:t>6%</a:t>
                      </a:r>
                    </a:p>
                  </a:txBody>
                  <a:tcPr/>
                </a:tc>
                <a:tc>
                  <a:txBody>
                    <a:bodyPr/>
                    <a:lstStyle/>
                    <a:p>
                      <a:pPr algn="ctr"/>
                      <a:r>
                        <a:rPr lang="en-US" sz="1600" dirty="0"/>
                        <a:t>🙂</a:t>
                      </a:r>
                    </a:p>
                  </a:txBody>
                  <a:tcPr/>
                </a:tc>
                <a:extLst>
                  <a:ext uri="{0D108BD9-81ED-4DB2-BD59-A6C34878D82A}">
                    <a16:rowId xmlns:a16="http://schemas.microsoft.com/office/drawing/2014/main" val="1200258214"/>
                  </a:ext>
                </a:extLst>
              </a:tr>
              <a:tr h="370840">
                <a:tc>
                  <a:txBody>
                    <a:bodyPr/>
                    <a:lstStyle/>
                    <a:p>
                      <a:r>
                        <a:rPr lang="en-US" sz="1600" dirty="0"/>
                        <a:t>Confirm</a:t>
                      </a:r>
                    </a:p>
                  </a:txBody>
                  <a:tcPr/>
                </a:tc>
                <a:tc>
                  <a:txBody>
                    <a:bodyPr/>
                    <a:lstStyle/>
                    <a:p>
                      <a:r>
                        <a:rPr lang="en-US" sz="1600" dirty="0"/>
                        <a:t>0.92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0.84</a:t>
                      </a:r>
                    </a:p>
                  </a:txBody>
                  <a:tcPr/>
                </a:tc>
                <a:tc>
                  <a:txBody>
                    <a:bodyPr/>
                    <a:lstStyle/>
                    <a:p>
                      <a:r>
                        <a:rPr lang="en-US" sz="1600" dirty="0"/>
                        <a:t>-8%</a:t>
                      </a:r>
                    </a:p>
                  </a:txBody>
                  <a:tcPr/>
                </a:tc>
                <a:tc>
                  <a:txBody>
                    <a:bodyPr/>
                    <a:lstStyle/>
                    <a:p>
                      <a:pPr algn="ctr"/>
                      <a:r>
                        <a:rPr lang="en-US" sz="1600" dirty="0"/>
                        <a:t>🙁</a:t>
                      </a:r>
                    </a:p>
                  </a:txBody>
                  <a:tcPr/>
                </a:tc>
                <a:extLst>
                  <a:ext uri="{0D108BD9-81ED-4DB2-BD59-A6C34878D82A}">
                    <a16:rowId xmlns:a16="http://schemas.microsoft.com/office/drawing/2014/main" val="2224141235"/>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DC66BE-07FD-B44E-B892-12667393D49B}"/>
                  </a:ext>
                </a:extLst>
              </p:cNvPr>
              <p:cNvSpPr txBox="1"/>
              <p:nvPr/>
            </p:nvSpPr>
            <p:spPr>
              <a:xfrm>
                <a:off x="2137332" y="2553112"/>
                <a:ext cx="9021077" cy="942630"/>
              </a:xfrm>
              <a:prstGeom prst="rect">
                <a:avLst/>
              </a:prstGeom>
              <a:solidFill>
                <a:schemeClr val="accent2">
                  <a:lumMod val="40000"/>
                  <a:lumOff val="60000"/>
                </a:schemeClr>
              </a:solidFill>
            </p:spPr>
            <p:txBody>
              <a:bodyPr wrap="square" rtlCol="0">
                <a:spAutoFit/>
              </a:bodyPr>
              <a:lstStyle/>
              <a:p>
                <a:r>
                  <a:rPr lang="en-US" sz="2000" b="1" dirty="0"/>
                  <a:t>DROP-OFF RATE FORMULA</a:t>
                </a:r>
              </a:p>
              <a:p>
                <a:pPr/>
                <a14:m>
                  <m:oMathPara xmlns:m="http://schemas.openxmlformats.org/officeDocument/2006/math">
                    <m:oMathParaPr>
                      <m:jc m:val="centerGroup"/>
                    </m:oMathParaPr>
                    <m:oMath xmlns:m="http://schemas.openxmlformats.org/officeDocument/2006/math">
                      <m:r>
                        <a:rPr lang="en-US" sz="1700" b="0" i="1" dirty="0" smtClean="0">
                          <a:latin typeface="Cambria Math" panose="02040503050406030204" pitchFamily="18" charset="0"/>
                        </a:rPr>
                        <m:t>𝑆𝑡𝑒𝑝</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𝑅𝑒𝑐𝑢𝑟𝑟𝑒𝑛𝑐𝑒</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𝑀𝑒𝑡𝑟𝑖𝑐</m:t>
                      </m:r>
                      <m:r>
                        <a:rPr lang="en-US" sz="1700" i="1" dirty="0" smtClean="0">
                          <a:latin typeface="Cambria Math" panose="02040503050406030204" pitchFamily="18" charset="0"/>
                        </a:rPr>
                        <m:t>= </m:t>
                      </m:r>
                      <m:f>
                        <m:fPr>
                          <m:ctrlPr>
                            <a:rPr lang="en-US" sz="1700" b="0" i="1" dirty="0" smtClean="0">
                              <a:latin typeface="Cambria Math" panose="02040503050406030204" pitchFamily="18" charset="0"/>
                            </a:rPr>
                          </m:ctrlPr>
                        </m:fPr>
                        <m:num>
                          <m:r>
                            <a:rPr lang="en-US" sz="1700" b="0" i="1" dirty="0" smtClean="0">
                              <a:latin typeface="Cambria Math" panose="02040503050406030204" pitchFamily="18" charset="0"/>
                            </a:rPr>
                            <m:t>𝑁𝑜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𝑜𝑓</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𝑑𝑖𝑠𝑡𝑖𝑛𝑐𝑡</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𝑣𝑖𝑠𝑖𝑡𝑠</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𝑡h𝑒</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𝑠𝑡𝑒𝑝</m:t>
                          </m:r>
                        </m:num>
                        <m:den>
                          <m:r>
                            <a:rPr lang="en-US" sz="1700" b="0" i="1" dirty="0" smtClean="0">
                              <a:latin typeface="Cambria Math" panose="02040503050406030204" pitchFamily="18" charset="0"/>
                            </a:rPr>
                            <m:t>𝑇𝑜𝑡𝑎𝑙</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𝑁𝑜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𝑜𝑓</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𝑣𝑖𝑠𝑖𝑡𝑠</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𝑖𝑛𝑐𝑙𝑢𝑑𝑖𝑛𝑔</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𝑟𝑒𝑐𝑢𝑟𝑟𝑒𝑛𝑐𝑒𝑠</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𝑡𝑜</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𝑡h𝑒</m:t>
                          </m:r>
                          <m:r>
                            <a:rPr lang="en-US" sz="1700" b="0" i="1" dirty="0" smtClean="0">
                              <a:latin typeface="Cambria Math" panose="02040503050406030204" pitchFamily="18" charset="0"/>
                            </a:rPr>
                            <m:t> </m:t>
                          </m:r>
                          <m:r>
                            <a:rPr lang="en-US" sz="1700" b="0" i="1" dirty="0" smtClean="0">
                              <a:latin typeface="Cambria Math" panose="02040503050406030204" pitchFamily="18" charset="0"/>
                            </a:rPr>
                            <m:t>𝑠𝑡𝑒𝑝</m:t>
                          </m:r>
                        </m:den>
                      </m:f>
                      <m:r>
                        <a:rPr lang="en-US" sz="1700" b="0" i="1" dirty="0" smtClean="0">
                          <a:latin typeface="Cambria Math" panose="02040503050406030204" pitchFamily="18" charset="0"/>
                        </a:rPr>
                        <m:t> </m:t>
                      </m:r>
                    </m:oMath>
                  </m:oMathPara>
                </a14:m>
                <a:endParaRPr lang="en-US" sz="1700" dirty="0"/>
              </a:p>
            </p:txBody>
          </p:sp>
        </mc:Choice>
        <mc:Fallback xmlns="">
          <p:sp>
            <p:nvSpPr>
              <p:cNvPr id="13" name="TextBox 12">
                <a:extLst>
                  <a:ext uri="{FF2B5EF4-FFF2-40B4-BE49-F238E27FC236}">
                    <a16:creationId xmlns:a16="http://schemas.microsoft.com/office/drawing/2014/main" id="{A3DC66BE-07FD-B44E-B892-12667393D49B}"/>
                  </a:ext>
                </a:extLst>
              </p:cNvPr>
              <p:cNvSpPr txBox="1">
                <a:spLocks noRot="1" noChangeAspect="1" noMove="1" noResize="1" noEditPoints="1" noAdjustHandles="1" noChangeArrowheads="1" noChangeShapeType="1" noTextEdit="1"/>
              </p:cNvSpPr>
              <p:nvPr/>
            </p:nvSpPr>
            <p:spPr>
              <a:xfrm>
                <a:off x="2137332" y="2553112"/>
                <a:ext cx="9021077" cy="942630"/>
              </a:xfrm>
              <a:prstGeom prst="rect">
                <a:avLst/>
              </a:prstGeom>
              <a:blipFill>
                <a:blip r:embed="rId3"/>
                <a:stretch>
                  <a:fillRect l="-703" t="-4000" b="-5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64D2F34-EE3A-304E-B886-EC489407DE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961" y="4508920"/>
            <a:ext cx="1426410" cy="2019841"/>
          </a:xfrm>
          <a:prstGeom prst="rect">
            <a:avLst/>
          </a:prstGeom>
        </p:spPr>
      </p:pic>
      <p:pic>
        <p:nvPicPr>
          <p:cNvPr id="19" name="Picture 18" descr="Icon&#10;&#10;Description automatically generated">
            <a:extLst>
              <a:ext uri="{FF2B5EF4-FFF2-40B4-BE49-F238E27FC236}">
                <a16:creationId xmlns:a16="http://schemas.microsoft.com/office/drawing/2014/main" id="{20D31CA8-79F9-DB46-806A-024150C11A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3591" y="2648580"/>
            <a:ext cx="753006" cy="753006"/>
          </a:xfrm>
          <a:prstGeom prst="rect">
            <a:avLst/>
          </a:prstGeom>
        </p:spPr>
      </p:pic>
      <p:pic>
        <p:nvPicPr>
          <p:cNvPr id="21" name="Picture 20" descr="Icon&#10;&#10;Description automatically generated">
            <a:extLst>
              <a:ext uri="{FF2B5EF4-FFF2-40B4-BE49-F238E27FC236}">
                <a16:creationId xmlns:a16="http://schemas.microsoft.com/office/drawing/2014/main" id="{1C65F6A3-9589-3941-A653-F3FCBB4FA60B}"/>
              </a:ext>
            </a:extLst>
          </p:cNvPr>
          <p:cNvPicPr>
            <a:picLocks noChangeAspect="1"/>
          </p:cNvPicPr>
          <p:nvPr/>
        </p:nvPicPr>
        <p:blipFill>
          <a:blip r:embed="rId6">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75237" y="1436834"/>
            <a:ext cx="965642" cy="965642"/>
          </a:xfrm>
          <a:prstGeom prst="rect">
            <a:avLst/>
          </a:prstGeom>
        </p:spPr>
      </p:pic>
      <p:pic>
        <p:nvPicPr>
          <p:cNvPr id="23" name="Picture 22" descr="Shape, polygon&#10;&#10;Description automatically generated">
            <a:extLst>
              <a:ext uri="{FF2B5EF4-FFF2-40B4-BE49-F238E27FC236}">
                <a16:creationId xmlns:a16="http://schemas.microsoft.com/office/drawing/2014/main" id="{517A8103-34C4-EB44-AD45-A5B3564259A8}"/>
              </a:ext>
            </a:extLst>
          </p:cNvPr>
          <p:cNvPicPr>
            <a:picLocks noChangeAspect="1"/>
          </p:cNvPicPr>
          <p:nvPr/>
        </p:nvPicPr>
        <p:blipFill>
          <a:blip r:embed="rId7">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150495" y="3647690"/>
            <a:ext cx="615126" cy="615126"/>
          </a:xfrm>
          <a:prstGeom prst="rect">
            <a:avLst/>
          </a:prstGeom>
        </p:spPr>
      </p:pic>
      <p:graphicFrame>
        <p:nvGraphicFramePr>
          <p:cNvPr id="24" name="Diagram 23">
            <a:extLst>
              <a:ext uri="{FF2B5EF4-FFF2-40B4-BE49-F238E27FC236}">
                <a16:creationId xmlns:a16="http://schemas.microsoft.com/office/drawing/2014/main" id="{3A91E4E3-3545-9C4E-9AAB-C327B1E306CC}"/>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064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8CFDD5-3169-7441-A854-759B7DB3308C}"/>
              </a:ext>
            </a:extLst>
          </p:cNvPr>
          <p:cNvPicPr>
            <a:picLocks noChangeAspect="1"/>
          </p:cNvPicPr>
          <p:nvPr/>
        </p:nvPicPr>
        <p:blipFill>
          <a:blip r:embed="rId3"/>
          <a:stretch>
            <a:fillRect/>
          </a:stretch>
        </p:blipFill>
        <p:spPr>
          <a:xfrm>
            <a:off x="4746128" y="1843610"/>
            <a:ext cx="7232293" cy="1457529"/>
          </a:xfrm>
          <a:prstGeom prst="rect">
            <a:avLst/>
          </a:prstGeom>
        </p:spPr>
      </p:pic>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p:txBody>
          <a:bodyPr/>
          <a:lstStyle/>
          <a:p>
            <a:fld id="{DC38E6AA-ABD0-FE41-9EE5-97C46D2F0330}" type="slidenum">
              <a:rPr lang="en-US" smtClean="0"/>
              <a:t>15</a:t>
            </a:fld>
            <a:endParaRPr lang="en-US"/>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347938" y="355966"/>
            <a:ext cx="11496124" cy="1012399"/>
          </a:xfrm>
        </p:spPr>
        <p:txBody>
          <a:bodyPr>
            <a:noAutofit/>
          </a:bodyPr>
          <a:lstStyle/>
          <a:p>
            <a:r>
              <a:rPr lang="en-US" sz="4000" b="1" dirty="0">
                <a:latin typeface="+mn-lt"/>
              </a:rPr>
              <a:t>HYPOTHESIS TESTING </a:t>
            </a:r>
            <a:r>
              <a:rPr lang="en-US" sz="4000" b="1" dirty="0">
                <a:solidFill>
                  <a:schemeClr val="tx1"/>
                </a:solidFill>
                <a:latin typeface="+mn-lt"/>
              </a:rPr>
              <a:t>FOR STEP RECURRENCE METRIC</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Null Hypothesis: </a:t>
            </a:r>
            <a:r>
              <a:rPr lang="en-US" dirty="0"/>
              <a:t>The mean difference between the step recur. metric in control group (</a:t>
            </a:r>
            <a:r>
              <a:rPr lang="el-GR" dirty="0"/>
              <a:t>μ</a:t>
            </a:r>
            <a:r>
              <a:rPr lang="en-US" baseline="-25000" dirty="0"/>
              <a:t>c</a:t>
            </a:r>
            <a:r>
              <a:rPr lang="en-US" dirty="0"/>
              <a:t>) and test group (</a:t>
            </a:r>
            <a:r>
              <a:rPr lang="el-GR" dirty="0"/>
              <a:t>μ</a:t>
            </a:r>
            <a:r>
              <a:rPr lang="en-US" baseline="-25000" dirty="0"/>
              <a:t>t</a:t>
            </a:r>
            <a:r>
              <a:rPr lang="en-US" dirty="0"/>
              <a:t>) is zero</a:t>
            </a:r>
          </a:p>
          <a:p>
            <a:pPr algn="just"/>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1082432663"/>
              </p:ext>
            </p:extLst>
          </p:nvPr>
        </p:nvGraphicFramePr>
        <p:xfrm>
          <a:off x="4798494" y="3866094"/>
          <a:ext cx="7204157" cy="2743200"/>
        </p:xfrm>
        <a:graphic>
          <a:graphicData uri="http://schemas.openxmlformats.org/drawingml/2006/table">
            <a:tbl>
              <a:tblPr firstRow="1" bandRow="1">
                <a:tableStyleId>{93296810-A885-4BE3-A3E7-6D5BEEA58F35}</a:tableStyleId>
              </a:tblPr>
              <a:tblGrid>
                <a:gridCol w="898921">
                  <a:extLst>
                    <a:ext uri="{9D8B030D-6E8A-4147-A177-3AD203B41FA5}">
                      <a16:colId xmlns:a16="http://schemas.microsoft.com/office/drawing/2014/main" val="2140216007"/>
                    </a:ext>
                  </a:extLst>
                </a:gridCol>
                <a:gridCol w="1582363">
                  <a:extLst>
                    <a:ext uri="{9D8B030D-6E8A-4147-A177-3AD203B41FA5}">
                      <a16:colId xmlns:a16="http://schemas.microsoft.com/office/drawing/2014/main" val="4283650598"/>
                    </a:ext>
                  </a:extLst>
                </a:gridCol>
                <a:gridCol w="1601987">
                  <a:extLst>
                    <a:ext uri="{9D8B030D-6E8A-4147-A177-3AD203B41FA5}">
                      <a16:colId xmlns:a16="http://schemas.microsoft.com/office/drawing/2014/main" val="1227296223"/>
                    </a:ext>
                  </a:extLst>
                </a:gridCol>
                <a:gridCol w="1540372">
                  <a:extLst>
                    <a:ext uri="{9D8B030D-6E8A-4147-A177-3AD203B41FA5}">
                      <a16:colId xmlns:a16="http://schemas.microsoft.com/office/drawing/2014/main" val="1618437591"/>
                    </a:ext>
                  </a:extLst>
                </a:gridCol>
                <a:gridCol w="1580514">
                  <a:extLst>
                    <a:ext uri="{9D8B030D-6E8A-4147-A177-3AD203B41FA5}">
                      <a16:colId xmlns:a16="http://schemas.microsoft.com/office/drawing/2014/main" val="2920790502"/>
                    </a:ext>
                  </a:extLst>
                </a:gridCol>
              </a:tblGrid>
              <a:tr h="723850">
                <a:tc>
                  <a:txBody>
                    <a:bodyPr/>
                    <a:lstStyle/>
                    <a:p>
                      <a:r>
                        <a:rPr lang="en-US" sz="1600" dirty="0"/>
                        <a:t>Step</a:t>
                      </a:r>
                    </a:p>
                  </a:txBody>
                  <a:tcPr/>
                </a:tc>
                <a:tc>
                  <a:txBody>
                    <a:bodyPr/>
                    <a:lstStyle/>
                    <a:p>
                      <a:r>
                        <a:rPr lang="en-US" sz="1600" dirty="0"/>
                        <a:t>Increase in step recurrence metric (%)</a:t>
                      </a:r>
                    </a:p>
                    <a:p>
                      <a:r>
                        <a:rPr lang="en-US" sz="1600" dirty="0"/>
                        <a:t>(Test-Control)</a:t>
                      </a:r>
                    </a:p>
                  </a:txBody>
                  <a:tcPr/>
                </a:tc>
                <a:tc>
                  <a:txBody>
                    <a:bodyPr/>
                    <a:lstStyle/>
                    <a:p>
                      <a:r>
                        <a:rPr lang="en-US" sz="1600" dirty="0"/>
                        <a:t>Z-score, p value</a:t>
                      </a:r>
                    </a:p>
                  </a:txBody>
                  <a:tcPr/>
                </a:tc>
                <a:tc>
                  <a:txBody>
                    <a:bodyPr/>
                    <a:lstStyle/>
                    <a:p>
                      <a:r>
                        <a:rPr lang="en-US" sz="1600" dirty="0"/>
                        <a:t>Test Result</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26179">
                <a:tc>
                  <a:txBody>
                    <a:bodyPr/>
                    <a:lstStyle/>
                    <a:p>
                      <a:r>
                        <a:rPr lang="en-US" sz="1600" dirty="0"/>
                        <a:t>Start</a:t>
                      </a:r>
                    </a:p>
                  </a:txBody>
                  <a:tcPr/>
                </a:tc>
                <a:tc>
                  <a:txBody>
                    <a:bodyPr/>
                    <a:lstStyle/>
                    <a:p>
                      <a:r>
                        <a:rPr lang="en-US" sz="1600" dirty="0"/>
                        <a:t>-6%</a:t>
                      </a:r>
                    </a:p>
                  </a:txBody>
                  <a:tcPr/>
                </a:tc>
                <a:tc>
                  <a:txBody>
                    <a:bodyPr/>
                    <a:lstStyle/>
                    <a:p>
                      <a:r>
                        <a:rPr lang="en-US" sz="1600" dirty="0"/>
                        <a:t>No need of test</a:t>
                      </a:r>
                    </a:p>
                  </a:txBody>
                  <a:tcPr/>
                </a:tc>
                <a:tc>
                  <a:txBody>
                    <a:bodyPr/>
                    <a:lstStyle/>
                    <a:p>
                      <a:r>
                        <a:rPr lang="en-US" sz="1600" dirty="0"/>
                        <a:t>H</a:t>
                      </a:r>
                      <a:r>
                        <a:rPr lang="en-US" sz="1600" baseline="-25000" dirty="0"/>
                        <a:t>0</a:t>
                      </a:r>
                      <a:r>
                        <a:rPr lang="en-US" sz="1600" baseline="0" dirty="0"/>
                        <a:t> not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703583465"/>
                  </a:ext>
                </a:extLst>
              </a:tr>
              <a:tr h="326179">
                <a:tc>
                  <a:txBody>
                    <a:bodyPr/>
                    <a:lstStyle/>
                    <a:p>
                      <a:r>
                        <a:rPr lang="en-US" sz="1600" dirty="0"/>
                        <a:t>Step 1</a:t>
                      </a:r>
                    </a:p>
                  </a:txBody>
                  <a:tcPr/>
                </a:tc>
                <a:tc>
                  <a:txBody>
                    <a:bodyPr/>
                    <a:lstStyle/>
                    <a:p>
                      <a:r>
                        <a:rPr lang="en-US" sz="1600" dirty="0"/>
                        <a:t>-6%</a:t>
                      </a:r>
                    </a:p>
                  </a:txBody>
                  <a:tcPr/>
                </a:tc>
                <a:tc>
                  <a:txBody>
                    <a:bodyPr/>
                    <a:lstStyle/>
                    <a:p>
                      <a:r>
                        <a:rPr lang="en-US" sz="1600" dirty="0"/>
                        <a:t>No need of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t>
                      </a:r>
                      <a:r>
                        <a:rPr lang="en-US" sz="1600" baseline="-25000" dirty="0"/>
                        <a:t>0</a:t>
                      </a:r>
                      <a:r>
                        <a:rPr lang="en-US" sz="1600" baseline="0" dirty="0"/>
                        <a:t> not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2342615105"/>
                  </a:ext>
                </a:extLst>
              </a:tr>
              <a:tr h="326179">
                <a:tc>
                  <a:txBody>
                    <a:bodyPr/>
                    <a:lstStyle/>
                    <a:p>
                      <a:r>
                        <a:rPr lang="en-US" sz="1600" dirty="0"/>
                        <a:t>Step 2</a:t>
                      </a:r>
                    </a:p>
                  </a:txBody>
                  <a:tcPr/>
                </a:tc>
                <a:tc>
                  <a:txBody>
                    <a:bodyPr/>
                    <a:lstStyle/>
                    <a:p>
                      <a:r>
                        <a:rPr lang="en-US" sz="1600" dirty="0"/>
                        <a:t>1%</a:t>
                      </a:r>
                    </a:p>
                  </a:txBody>
                  <a:tcPr/>
                </a:tc>
                <a:tc>
                  <a:txBody>
                    <a:bodyPr/>
                    <a:lstStyle/>
                    <a:p>
                      <a:r>
                        <a:rPr lang="en-US" sz="1600" dirty="0"/>
                        <a:t>-3.67, 0.00012</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549901510"/>
                  </a:ext>
                </a:extLst>
              </a:tr>
              <a:tr h="326179">
                <a:tc>
                  <a:txBody>
                    <a:bodyPr/>
                    <a:lstStyle/>
                    <a:p>
                      <a:r>
                        <a:rPr lang="en-US" sz="1600" dirty="0"/>
                        <a:t>Step 3</a:t>
                      </a:r>
                    </a:p>
                  </a:txBody>
                  <a:tcPr/>
                </a:tc>
                <a:tc>
                  <a:txBody>
                    <a:bodyPr/>
                    <a:lstStyle/>
                    <a:p>
                      <a:r>
                        <a:rPr lang="en-US" sz="1600" dirty="0"/>
                        <a:t>6%</a:t>
                      </a:r>
                    </a:p>
                  </a:txBody>
                  <a:tcPr/>
                </a:tc>
                <a:tc>
                  <a:txBody>
                    <a:bodyPr/>
                    <a:lstStyle/>
                    <a:p>
                      <a:r>
                        <a:rPr lang="en-US" sz="1600" dirty="0"/>
                        <a:t>-15.88, 4.54e-57</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200258214"/>
                  </a:ext>
                </a:extLst>
              </a:tr>
              <a:tr h="326179">
                <a:tc>
                  <a:txBody>
                    <a:bodyPr/>
                    <a:lstStyle/>
                    <a:p>
                      <a:r>
                        <a:rPr lang="en-US" sz="1600" dirty="0"/>
                        <a:t>Confirm</a:t>
                      </a:r>
                    </a:p>
                  </a:txBody>
                  <a:tcPr/>
                </a:tc>
                <a:tc>
                  <a:txBody>
                    <a:bodyPr/>
                    <a:lstStyle/>
                    <a:p>
                      <a:r>
                        <a:rPr lang="en-US" sz="1600" dirty="0"/>
                        <a:t>-8%</a:t>
                      </a:r>
                    </a:p>
                  </a:txBody>
                  <a:tcPr/>
                </a:tc>
                <a:tc>
                  <a:txBody>
                    <a:bodyPr/>
                    <a:lstStyle/>
                    <a:p>
                      <a:r>
                        <a:rPr lang="en-US" sz="1600" dirty="0"/>
                        <a:t>No need of test</a:t>
                      </a:r>
                    </a:p>
                  </a:txBody>
                  <a:tcPr/>
                </a:tc>
                <a:tc>
                  <a:txBody>
                    <a:bodyPr/>
                    <a:lstStyle/>
                    <a:p>
                      <a:r>
                        <a:rPr lang="en-US" sz="1600" dirty="0"/>
                        <a:t>H</a:t>
                      </a:r>
                      <a:r>
                        <a:rPr lang="en-US" sz="1600" baseline="-25000" dirty="0"/>
                        <a:t>0</a:t>
                      </a:r>
                      <a:r>
                        <a:rPr lang="en-US" sz="1600" baseline="0" dirty="0"/>
                        <a:t> not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2761428495"/>
                  </a:ext>
                </a:extLst>
              </a:tr>
            </a:tbl>
          </a:graphicData>
        </a:graphic>
      </p:graphicFrame>
      <p:sp>
        <p:nvSpPr>
          <p:cNvPr id="3" name="TextBox 2">
            <a:extLst>
              <a:ext uri="{FF2B5EF4-FFF2-40B4-BE49-F238E27FC236}">
                <a16:creationId xmlns:a16="http://schemas.microsoft.com/office/drawing/2014/main" id="{943E6DCE-C190-F042-97FB-22CED51CC303}"/>
              </a:ext>
            </a:extLst>
          </p:cNvPr>
          <p:cNvSpPr txBox="1"/>
          <p:nvPr/>
        </p:nvSpPr>
        <p:spPr>
          <a:xfrm>
            <a:off x="4770358" y="1331578"/>
            <a:ext cx="7232294" cy="400110"/>
          </a:xfrm>
          <a:prstGeom prst="rect">
            <a:avLst/>
          </a:prstGeom>
          <a:solidFill>
            <a:schemeClr val="accent2">
              <a:lumMod val="40000"/>
              <a:lumOff val="60000"/>
            </a:schemeClr>
          </a:solidFill>
        </p:spPr>
        <p:txBody>
          <a:bodyPr wrap="square" rtlCol="0">
            <a:spAutoFit/>
          </a:bodyPr>
          <a:lstStyle/>
          <a:p>
            <a:r>
              <a:rPr lang="en-US" sz="2000" b="1" dirty="0"/>
              <a:t>LEFT-TAILED PROPORTIONS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347429"/>
            <a:ext cx="4125588" cy="400110"/>
          </a:xfrm>
          <a:prstGeom prst="rect">
            <a:avLst/>
          </a:prstGeom>
          <a:solidFill>
            <a:schemeClr val="accent2">
              <a:lumMod val="40000"/>
              <a:lumOff val="60000"/>
            </a:schemeClr>
          </a:solidFill>
        </p:spPr>
        <p:txBody>
          <a:bodyPr wrap="square" rtlCol="0">
            <a:spAutoFit/>
          </a:bodyPr>
          <a:lstStyle/>
          <a:p>
            <a:r>
              <a:rPr lang="en-US" sz="2000"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9378" y="2518418"/>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5101571"/>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 (at 𝜶=0.05)</a:t>
            </a:r>
          </a:p>
        </p:txBody>
      </p:sp>
      <p:sp>
        <p:nvSpPr>
          <p:cNvPr id="11" name="Right Arrow 10">
            <a:extLst>
              <a:ext uri="{FF2B5EF4-FFF2-40B4-BE49-F238E27FC236}">
                <a16:creationId xmlns:a16="http://schemas.microsoft.com/office/drawing/2014/main" id="{4FED5247-D12A-804D-971E-221DDD505001}"/>
              </a:ext>
            </a:extLst>
          </p:cNvPr>
          <p:cNvSpPr/>
          <p:nvPr/>
        </p:nvSpPr>
        <p:spPr>
          <a:xfrm rot="5400000">
            <a:off x="9939099" y="2796883"/>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F3635C4F-5A34-EA4F-9618-8305C87C1E1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8" y="5623372"/>
            <a:ext cx="4125588" cy="877163"/>
          </a:xfrm>
          <a:prstGeom prst="rect">
            <a:avLst/>
          </a:prstGeom>
          <a:solidFill>
            <a:schemeClr val="accent6">
              <a:lumMod val="40000"/>
              <a:lumOff val="60000"/>
            </a:schemeClr>
          </a:solidFill>
        </p:spPr>
        <p:txBody>
          <a:bodyPr wrap="square" rtlCol="0">
            <a:spAutoFit/>
          </a:bodyPr>
          <a:lstStyle/>
          <a:p>
            <a:pPr algn="just"/>
            <a:r>
              <a:rPr lang="en-US" sz="1700" dirty="0"/>
              <a:t>It is statistically proved that the new UI design performs worse than than the previous version in terms of step recurrence</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494" y="3382645"/>
            <a:ext cx="7204158" cy="400110"/>
          </a:xfrm>
          <a:prstGeom prst="rect">
            <a:avLst/>
          </a:prstGeom>
          <a:solidFill>
            <a:schemeClr val="accent2">
              <a:lumMod val="40000"/>
              <a:lumOff val="60000"/>
            </a:schemeClr>
          </a:solidFill>
        </p:spPr>
        <p:txBody>
          <a:bodyPr wrap="square" rtlCol="0">
            <a:spAutoFit/>
          </a:bodyPr>
          <a:lstStyle/>
          <a:p>
            <a:r>
              <a:rPr lang="en-US" sz="20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Alternative Hypothesis: </a:t>
            </a:r>
            <a:r>
              <a:rPr lang="en-US" dirty="0"/>
              <a:t>The test group (</a:t>
            </a:r>
            <a:r>
              <a:rPr lang="el-GR" dirty="0"/>
              <a:t>μ</a:t>
            </a:r>
            <a:r>
              <a:rPr lang="en-US" baseline="-25000" dirty="0"/>
              <a:t>t</a:t>
            </a:r>
            <a:r>
              <a:rPr lang="en-US" dirty="0"/>
              <a:t>) has a higher mean step recur. metric that of control group (</a:t>
            </a:r>
            <a:r>
              <a:rPr lang="el-GR" dirty="0"/>
              <a:t>μ</a:t>
            </a:r>
            <a:r>
              <a:rPr lang="en-US" baseline="-25000" dirty="0"/>
              <a:t>c</a:t>
            </a:r>
            <a:r>
              <a:rPr lang="en-US" dirty="0"/>
              <a:t>)</a:t>
            </a:r>
          </a:p>
          <a:p>
            <a:pPr algn="just"/>
            <a:r>
              <a:rPr lang="en-US" b="1" dirty="0"/>
              <a:t>H</a:t>
            </a:r>
            <a:r>
              <a:rPr lang="en-US" b="1" baseline="-25000" dirty="0"/>
              <a:t>a</a:t>
            </a:r>
            <a:r>
              <a:rPr lang="en-US" b="1" dirty="0"/>
              <a:t>:</a:t>
            </a:r>
            <a:r>
              <a:rPr lang="el-GR" b="1" dirty="0"/>
              <a:t> μ</a:t>
            </a:r>
            <a:r>
              <a:rPr lang="en-US" b="1" baseline="-25000" dirty="0"/>
              <a:t>c</a:t>
            </a:r>
            <a:r>
              <a:rPr lang="en-US" b="1" dirty="0"/>
              <a:t>&lt;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48921" y="5739749"/>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1BE34762-4F9C-0644-AA5D-157F6E31BEF0}"/>
              </a:ext>
            </a:extLst>
          </p:cNvPr>
          <p:cNvSpPr txBox="1">
            <a:spLocks/>
          </p:cNvSpPr>
          <p:nvPr/>
        </p:nvSpPr>
        <p:spPr>
          <a:xfrm>
            <a:off x="9448800" y="6541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38E6AA-ABD0-FE41-9EE5-97C46D2F0330}" type="slidenum">
              <a:rPr lang="en-US" smtClean="0"/>
              <a:pPr/>
              <a:t>15</a:t>
            </a:fld>
            <a:endParaRPr lang="en-US" dirty="0"/>
          </a:p>
        </p:txBody>
      </p:sp>
    </p:spTree>
    <p:extLst>
      <p:ext uri="{BB962C8B-B14F-4D97-AF65-F5344CB8AC3E}">
        <p14:creationId xmlns:p14="http://schemas.microsoft.com/office/powerpoint/2010/main" val="88461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A3E9C-7FF7-0C42-90B1-C2179C8CAA61}"/>
              </a:ext>
            </a:extLst>
          </p:cNvPr>
          <p:cNvSpPr>
            <a:spLocks noGrp="1"/>
          </p:cNvSpPr>
          <p:nvPr>
            <p:ph type="sldNum" sz="quarter" idx="12"/>
          </p:nvPr>
        </p:nvSpPr>
        <p:spPr/>
        <p:txBody>
          <a:bodyPr/>
          <a:lstStyle/>
          <a:p>
            <a:fld id="{DC38E6AA-ABD0-FE41-9EE5-97C46D2F0330}" type="slidenum">
              <a:rPr lang="en-US" smtClean="0"/>
              <a:t>16</a:t>
            </a:fld>
            <a:endParaRPr lang="en-US"/>
          </a:p>
        </p:txBody>
      </p:sp>
      <p:graphicFrame>
        <p:nvGraphicFramePr>
          <p:cNvPr id="9" name="Diagram 8">
            <a:extLst>
              <a:ext uri="{FF2B5EF4-FFF2-40B4-BE49-F238E27FC236}">
                <a16:creationId xmlns:a16="http://schemas.microsoft.com/office/drawing/2014/main" id="{3DD150D2-9707-884C-853B-A9CF28B48FF6}"/>
              </a:ext>
            </a:extLst>
          </p:cNvPr>
          <p:cNvGraphicFramePr/>
          <p:nvPr>
            <p:extLst>
              <p:ext uri="{D42A27DB-BD31-4B8C-83A1-F6EECF244321}">
                <p14:modId xmlns:p14="http://schemas.microsoft.com/office/powerpoint/2010/main" val="2295506020"/>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14681886-318F-6144-BAF9-53C38CC70224}"/>
              </a:ext>
            </a:extLst>
          </p:cNvPr>
          <p:cNvSpPr>
            <a:spLocks noGrp="1"/>
          </p:cNvSpPr>
          <p:nvPr>
            <p:ph type="title"/>
          </p:nvPr>
        </p:nvSpPr>
        <p:spPr>
          <a:xfrm>
            <a:off x="508546" y="768516"/>
            <a:ext cx="11759654" cy="895646"/>
          </a:xfrm>
        </p:spPr>
        <p:txBody>
          <a:bodyPr>
            <a:normAutofit fontScale="90000"/>
          </a:bodyPr>
          <a:lstStyle/>
          <a:p>
            <a:r>
              <a:rPr lang="en-US" sz="4400" b="1" dirty="0">
                <a:solidFill>
                  <a:schemeClr val="tx1"/>
                </a:solidFill>
                <a:latin typeface="+mn-lt"/>
              </a:rPr>
              <a:t>ANALYSIS OF CLIENT INTERACTION WITH THE UI PROCESSES</a:t>
            </a:r>
          </a:p>
        </p:txBody>
      </p:sp>
      <p:sp>
        <p:nvSpPr>
          <p:cNvPr id="11" name="TextBox 10">
            <a:extLst>
              <a:ext uri="{FF2B5EF4-FFF2-40B4-BE49-F238E27FC236}">
                <a16:creationId xmlns:a16="http://schemas.microsoft.com/office/drawing/2014/main" id="{984600E3-135D-F241-8BE3-257F88A25647}"/>
              </a:ext>
            </a:extLst>
          </p:cNvPr>
          <p:cNvSpPr txBox="1"/>
          <p:nvPr/>
        </p:nvSpPr>
        <p:spPr>
          <a:xfrm>
            <a:off x="555032" y="2038529"/>
            <a:ext cx="3615396" cy="400110"/>
          </a:xfrm>
          <a:prstGeom prst="rect">
            <a:avLst/>
          </a:prstGeom>
          <a:solidFill>
            <a:schemeClr val="accent2">
              <a:lumMod val="60000"/>
              <a:lumOff val="40000"/>
            </a:schemeClr>
          </a:solidFill>
        </p:spPr>
        <p:txBody>
          <a:bodyPr wrap="square" rtlCol="0">
            <a:spAutoFit/>
          </a:bodyPr>
          <a:lstStyle/>
          <a:p>
            <a:r>
              <a:rPr lang="en-US" sz="2000" b="1" dirty="0"/>
              <a:t>Metrics Under Consideration</a:t>
            </a:r>
          </a:p>
        </p:txBody>
      </p:sp>
      <p:sp>
        <p:nvSpPr>
          <p:cNvPr id="12" name="TextBox 11">
            <a:extLst>
              <a:ext uri="{FF2B5EF4-FFF2-40B4-BE49-F238E27FC236}">
                <a16:creationId xmlns:a16="http://schemas.microsoft.com/office/drawing/2014/main" id="{01700AE6-5455-8C45-ADF8-1A136058F890}"/>
              </a:ext>
            </a:extLst>
          </p:cNvPr>
          <p:cNvSpPr txBox="1"/>
          <p:nvPr/>
        </p:nvSpPr>
        <p:spPr>
          <a:xfrm>
            <a:off x="478302" y="2544966"/>
            <a:ext cx="423437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Confirm Rate</a:t>
            </a:r>
          </a:p>
          <a:p>
            <a:pPr marL="285750" indent="-285750">
              <a:buFont typeface="Arial" panose="020B0604020202020204" pitchFamily="34" charset="0"/>
              <a:buChar char="•"/>
            </a:pPr>
            <a:r>
              <a:rPr lang="en-US" sz="2000" dirty="0"/>
              <a:t>Drop-Off Rate</a:t>
            </a:r>
          </a:p>
          <a:p>
            <a:pPr marL="285750" indent="-285750">
              <a:buFont typeface="Arial" panose="020B0604020202020204" pitchFamily="34" charset="0"/>
              <a:buChar char="•"/>
            </a:pPr>
            <a:r>
              <a:rPr lang="en-US" sz="2000" dirty="0"/>
              <a:t>Navigation Time</a:t>
            </a:r>
          </a:p>
        </p:txBody>
      </p:sp>
      <p:sp>
        <p:nvSpPr>
          <p:cNvPr id="13" name="TextBox 12">
            <a:extLst>
              <a:ext uri="{FF2B5EF4-FFF2-40B4-BE49-F238E27FC236}">
                <a16:creationId xmlns:a16="http://schemas.microsoft.com/office/drawing/2014/main" id="{FC8CEE48-BCC4-E34A-ADD9-65DA65352F94}"/>
              </a:ext>
            </a:extLst>
          </p:cNvPr>
          <p:cNvSpPr txBox="1"/>
          <p:nvPr/>
        </p:nvSpPr>
        <p:spPr>
          <a:xfrm>
            <a:off x="6335077" y="3951616"/>
            <a:ext cx="4979963" cy="400110"/>
          </a:xfrm>
          <a:prstGeom prst="rect">
            <a:avLst/>
          </a:prstGeom>
          <a:solidFill>
            <a:schemeClr val="accent2">
              <a:lumMod val="60000"/>
              <a:lumOff val="40000"/>
            </a:schemeClr>
          </a:solidFill>
        </p:spPr>
        <p:txBody>
          <a:bodyPr wrap="square" rtlCol="0">
            <a:spAutoFit/>
          </a:bodyPr>
          <a:lstStyle/>
          <a:p>
            <a:r>
              <a:rPr lang="en-US" sz="2000" b="1" dirty="0"/>
              <a:t>Demographic Variables Under Consideration </a:t>
            </a:r>
          </a:p>
        </p:txBody>
      </p:sp>
      <p:sp>
        <p:nvSpPr>
          <p:cNvPr id="14" name="TextBox 13">
            <a:extLst>
              <a:ext uri="{FF2B5EF4-FFF2-40B4-BE49-F238E27FC236}">
                <a16:creationId xmlns:a16="http://schemas.microsoft.com/office/drawing/2014/main" id="{4D12C650-31D3-C847-AA9F-06066CA80439}"/>
              </a:ext>
            </a:extLst>
          </p:cNvPr>
          <p:cNvSpPr txBox="1"/>
          <p:nvPr/>
        </p:nvSpPr>
        <p:spPr>
          <a:xfrm>
            <a:off x="6233268" y="4538555"/>
            <a:ext cx="211015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Age</a:t>
            </a:r>
          </a:p>
          <a:p>
            <a:pPr marL="285750" indent="-285750">
              <a:buFont typeface="Arial" panose="020B0604020202020204" pitchFamily="34" charset="0"/>
              <a:buChar char="•"/>
            </a:pPr>
            <a:r>
              <a:rPr lang="en-US" sz="2000" dirty="0"/>
              <a:t>Tenure</a:t>
            </a:r>
          </a:p>
          <a:p>
            <a:pPr marL="285750" indent="-285750">
              <a:buFont typeface="Arial" panose="020B0604020202020204" pitchFamily="34" charset="0"/>
              <a:buChar char="•"/>
            </a:pPr>
            <a:r>
              <a:rPr lang="en-US" sz="2000" dirty="0"/>
              <a:t>Gender</a:t>
            </a:r>
          </a:p>
          <a:p>
            <a:pPr marL="285750" indent="-285750">
              <a:buFont typeface="Arial" panose="020B0604020202020204" pitchFamily="34" charset="0"/>
              <a:buChar char="•"/>
            </a:pPr>
            <a:r>
              <a:rPr lang="en-US" sz="2000" dirty="0"/>
              <a:t>Age-Balance</a:t>
            </a:r>
          </a:p>
          <a:p>
            <a:pPr marL="285750" indent="-285750">
              <a:buFont typeface="Arial" panose="020B0604020202020204" pitchFamily="34" charset="0"/>
              <a:buChar char="•"/>
            </a:pPr>
            <a:r>
              <a:rPr lang="en-US" sz="2000" dirty="0"/>
              <a:t>Tenure-Balance</a:t>
            </a:r>
          </a:p>
          <a:p>
            <a:pPr marL="285750" indent="-285750">
              <a:buFont typeface="Arial" panose="020B0604020202020204" pitchFamily="34" charset="0"/>
              <a:buChar char="•"/>
            </a:pPr>
            <a:endParaRPr lang="en-US" sz="2000" dirty="0"/>
          </a:p>
        </p:txBody>
      </p:sp>
      <p:pic>
        <p:nvPicPr>
          <p:cNvPr id="21" name="Picture 20" descr="Shape, icon, circle&#10;&#10;Description automatically generated">
            <a:extLst>
              <a:ext uri="{FF2B5EF4-FFF2-40B4-BE49-F238E27FC236}">
                <a16:creationId xmlns:a16="http://schemas.microsoft.com/office/drawing/2014/main" id="{20A65299-1A4B-E046-982E-00B0AB44F1D7}"/>
              </a:ext>
            </a:extLst>
          </p:cNvPr>
          <p:cNvPicPr>
            <a:picLocks noChangeAspect="1"/>
          </p:cNvPicPr>
          <p:nvPr/>
        </p:nvPicPr>
        <p:blipFill>
          <a:blip r:embed="rId8">
            <a:biLevel thresh="75000"/>
          </a:blip>
          <a:stretch>
            <a:fillRect/>
          </a:stretch>
        </p:blipFill>
        <p:spPr>
          <a:xfrm>
            <a:off x="2831042" y="3701432"/>
            <a:ext cx="2539784" cy="2360082"/>
          </a:xfrm>
          <a:prstGeom prst="rect">
            <a:avLst/>
          </a:prstGeom>
          <a:solidFill>
            <a:schemeClr val="bg1"/>
          </a:solidFill>
        </p:spPr>
      </p:pic>
      <p:pic>
        <p:nvPicPr>
          <p:cNvPr id="23" name="Picture 22" descr="Icon&#10;&#10;Description automatically generated">
            <a:extLst>
              <a:ext uri="{FF2B5EF4-FFF2-40B4-BE49-F238E27FC236}">
                <a16:creationId xmlns:a16="http://schemas.microsoft.com/office/drawing/2014/main" id="{5005C257-473C-8F47-86FB-D39EB3CA1828}"/>
              </a:ext>
            </a:extLst>
          </p:cNvPr>
          <p:cNvPicPr>
            <a:picLocks noChangeAspect="1"/>
          </p:cNvPicPr>
          <p:nvPr/>
        </p:nvPicPr>
        <p:blipFill rotWithShape="1">
          <a:blip r:embed="rId9">
            <a:clrChange>
              <a:clrFrom>
                <a:srgbClr val="FEFFFF"/>
              </a:clrFrom>
              <a:clrTo>
                <a:srgbClr val="FEFFFF">
                  <a:alpha val="0"/>
                </a:srgbClr>
              </a:clrTo>
            </a:clrChange>
          </a:blip>
          <a:srcRect l="2794" t="17658" r="2386" b="26751"/>
          <a:stretch/>
        </p:blipFill>
        <p:spPr>
          <a:xfrm>
            <a:off x="5121451" y="1251554"/>
            <a:ext cx="3376248" cy="2137764"/>
          </a:xfrm>
          <a:prstGeom prst="rect">
            <a:avLst/>
          </a:prstGeom>
        </p:spPr>
      </p:pic>
    </p:spTree>
    <p:extLst>
      <p:ext uri="{BB962C8B-B14F-4D97-AF65-F5344CB8AC3E}">
        <p14:creationId xmlns:p14="http://schemas.microsoft.com/office/powerpoint/2010/main" val="2712639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17</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extLst>
              <p:ext uri="{D42A27DB-BD31-4B8C-83A1-F6EECF244321}">
                <p14:modId xmlns:p14="http://schemas.microsoft.com/office/powerpoint/2010/main" val="2489672726"/>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304373" cy="895646"/>
          </a:xfrm>
        </p:spPr>
        <p:txBody>
          <a:bodyPr>
            <a:noAutofit/>
          </a:bodyPr>
          <a:lstStyle/>
          <a:p>
            <a:r>
              <a:rPr lang="en-US" sz="4000" b="1" dirty="0">
                <a:latin typeface="+mn-lt"/>
              </a:rPr>
              <a:t>VARIATION OF CONFIRM RATE WITH AGE</a:t>
            </a:r>
            <a:endParaRPr lang="en-US" sz="4000" b="1" dirty="0">
              <a:solidFill>
                <a:schemeClr val="tx1"/>
              </a:solidFill>
              <a:latin typeface="+mn-lt"/>
            </a:endParaRPr>
          </a:p>
        </p:txBody>
      </p:sp>
      <p:graphicFrame>
        <p:nvGraphicFramePr>
          <p:cNvPr id="8" name="Chart 7">
            <a:extLst>
              <a:ext uri="{FF2B5EF4-FFF2-40B4-BE49-F238E27FC236}">
                <a16:creationId xmlns:a16="http://schemas.microsoft.com/office/drawing/2014/main" id="{0DD3CCDF-84F3-2044-ADF6-D1CC96DAE974}"/>
              </a:ext>
            </a:extLst>
          </p:cNvPr>
          <p:cNvGraphicFramePr>
            <a:graphicFrameLocks/>
          </p:cNvGraphicFramePr>
          <p:nvPr>
            <p:extLst>
              <p:ext uri="{D42A27DB-BD31-4B8C-83A1-F6EECF244321}">
                <p14:modId xmlns:p14="http://schemas.microsoft.com/office/powerpoint/2010/main" val="943739691"/>
              </p:ext>
            </p:extLst>
          </p:nvPr>
        </p:nvGraphicFramePr>
        <p:xfrm>
          <a:off x="546295" y="1518695"/>
          <a:ext cx="4572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hart 8">
            <a:extLst>
              <a:ext uri="{FF2B5EF4-FFF2-40B4-BE49-F238E27FC236}">
                <a16:creationId xmlns:a16="http://schemas.microsoft.com/office/drawing/2014/main" id="{0EBCCE48-7D1F-6C41-963A-A8C63A7E5DBA}"/>
              </a:ext>
            </a:extLst>
          </p:cNvPr>
          <p:cNvGraphicFramePr>
            <a:graphicFrameLocks/>
          </p:cNvGraphicFramePr>
          <p:nvPr>
            <p:extLst>
              <p:ext uri="{D42A27DB-BD31-4B8C-83A1-F6EECF244321}">
                <p14:modId xmlns:p14="http://schemas.microsoft.com/office/powerpoint/2010/main" val="776326571"/>
              </p:ext>
            </p:extLst>
          </p:nvPr>
        </p:nvGraphicFramePr>
        <p:xfrm>
          <a:off x="6683096" y="1518695"/>
          <a:ext cx="4572000"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10" name="TextBox 9">
            <a:extLst>
              <a:ext uri="{FF2B5EF4-FFF2-40B4-BE49-F238E27FC236}">
                <a16:creationId xmlns:a16="http://schemas.microsoft.com/office/drawing/2014/main" id="{AB750033-5A26-FF4E-A6CC-8CB7EB177CD5}"/>
              </a:ext>
            </a:extLst>
          </p:cNvPr>
          <p:cNvSpPr txBox="1"/>
          <p:nvPr/>
        </p:nvSpPr>
        <p:spPr>
          <a:xfrm>
            <a:off x="1237462" y="4680992"/>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5081102"/>
            <a:ext cx="4222652" cy="646331"/>
          </a:xfrm>
          <a:prstGeom prst="rect">
            <a:avLst/>
          </a:prstGeom>
          <a:solidFill>
            <a:schemeClr val="accent6">
              <a:lumMod val="20000"/>
              <a:lumOff val="80000"/>
            </a:schemeClr>
          </a:solidFill>
        </p:spPr>
        <p:txBody>
          <a:bodyPr wrap="square" rtlCol="0">
            <a:spAutoFit/>
          </a:bodyPr>
          <a:lstStyle/>
          <a:p>
            <a:pPr algn="just"/>
            <a:r>
              <a:rPr lang="en-US" dirty="0"/>
              <a:t>Clients in the age groups 17-37 years and 37-57 years show a higher confirm rate. </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64819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5052696"/>
            <a:ext cx="4222652" cy="646331"/>
          </a:xfrm>
          <a:prstGeom prst="rect">
            <a:avLst/>
          </a:prstGeom>
          <a:solidFill>
            <a:schemeClr val="accent6">
              <a:lumMod val="20000"/>
              <a:lumOff val="80000"/>
            </a:schemeClr>
          </a:solidFill>
        </p:spPr>
        <p:txBody>
          <a:bodyPr wrap="square" rtlCol="0">
            <a:spAutoFit/>
          </a:bodyPr>
          <a:lstStyle/>
          <a:p>
            <a:pPr algn="just"/>
            <a:r>
              <a:rPr lang="en-US" dirty="0"/>
              <a:t>Clients in the age group 17-37 years show a higher confirm rate. </a:t>
            </a:r>
          </a:p>
        </p:txBody>
      </p:sp>
      <p:cxnSp>
        <p:nvCxnSpPr>
          <p:cNvPr id="17" name="Straight Connector 16">
            <a:extLst>
              <a:ext uri="{FF2B5EF4-FFF2-40B4-BE49-F238E27FC236}">
                <a16:creationId xmlns:a16="http://schemas.microsoft.com/office/drawing/2014/main" id="{B9832A0B-0B41-5247-BCC1-BCF4C3680C8F}"/>
              </a:ext>
            </a:extLst>
          </p:cNvPr>
          <p:cNvCxnSpPr>
            <a:cxnSpLocks/>
          </p:cNvCxnSpPr>
          <p:nvPr/>
        </p:nvCxnSpPr>
        <p:spPr>
          <a:xfrm>
            <a:off x="5874319" y="1366138"/>
            <a:ext cx="0" cy="4707587"/>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A24AFF-304D-3B47-BA98-31EDF31AC365}"/>
              </a:ext>
            </a:extLst>
          </p:cNvPr>
          <p:cNvSpPr txBox="1"/>
          <p:nvPr/>
        </p:nvSpPr>
        <p:spPr>
          <a:xfrm>
            <a:off x="52545" y="469160"/>
            <a:ext cx="1594026" cy="307777"/>
          </a:xfrm>
          <a:prstGeom prst="rect">
            <a:avLst/>
          </a:prstGeom>
          <a:solidFill>
            <a:schemeClr val="accent2">
              <a:lumMod val="60000"/>
              <a:lumOff val="40000"/>
            </a:schemeClr>
          </a:solidFill>
        </p:spPr>
        <p:txBody>
          <a:bodyPr wrap="none" rtlCol="0">
            <a:spAutoFit/>
          </a:bodyPr>
          <a:lstStyle/>
          <a:p>
            <a:r>
              <a:rPr lang="en-US" sz="1400" dirty="0"/>
              <a:t>Confirm Rate - Age</a:t>
            </a:r>
            <a:r>
              <a:rPr lang="en-US" sz="1400" dirty="0">
                <a:solidFill>
                  <a:schemeClr val="bg1"/>
                </a:solidFill>
              </a:rPr>
              <a:t> </a:t>
            </a:r>
            <a:endParaRPr lang="en-IN" sz="1400" dirty="0">
              <a:solidFill>
                <a:schemeClr val="bg1"/>
              </a:solidFill>
            </a:endParaRPr>
          </a:p>
        </p:txBody>
      </p:sp>
      <p:sp>
        <p:nvSpPr>
          <p:cNvPr id="15" name="Sev02">
            <a:extLst>
              <a:ext uri="{FF2B5EF4-FFF2-40B4-BE49-F238E27FC236}">
                <a16:creationId xmlns:a16="http://schemas.microsoft.com/office/drawing/2014/main" id="{47B0B324-838A-FD48-9164-839EFBA5EA5B}"/>
              </a:ext>
            </a:extLst>
          </p:cNvPr>
          <p:cNvSpPr/>
          <p:nvPr/>
        </p:nvSpPr>
        <p:spPr>
          <a:xfrm>
            <a:off x="5991842" y="470448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 name="TextBox 1">
            <a:extLst>
              <a:ext uri="{FF2B5EF4-FFF2-40B4-BE49-F238E27FC236}">
                <a16:creationId xmlns:a16="http://schemas.microsoft.com/office/drawing/2014/main" id="{AA02A104-F666-FD49-8B4A-637538B3AEF1}"/>
              </a:ext>
            </a:extLst>
          </p:cNvPr>
          <p:cNvSpPr txBox="1"/>
          <p:nvPr/>
        </p:nvSpPr>
        <p:spPr>
          <a:xfrm>
            <a:off x="6076746" y="5060896"/>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0" name="Sev02">
            <a:extLst>
              <a:ext uri="{FF2B5EF4-FFF2-40B4-BE49-F238E27FC236}">
                <a16:creationId xmlns:a16="http://schemas.microsoft.com/office/drawing/2014/main" id="{8C368E34-A888-F542-ABC6-E3C979EB4203}"/>
              </a:ext>
            </a:extLst>
          </p:cNvPr>
          <p:cNvSpPr/>
          <p:nvPr/>
        </p:nvSpPr>
        <p:spPr>
          <a:xfrm>
            <a:off x="131406" y="463002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1" name="TextBox 20">
            <a:extLst>
              <a:ext uri="{FF2B5EF4-FFF2-40B4-BE49-F238E27FC236}">
                <a16:creationId xmlns:a16="http://schemas.microsoft.com/office/drawing/2014/main" id="{1C6C8C9C-14F1-C44E-9482-D1D2259599EF}"/>
              </a:ext>
            </a:extLst>
          </p:cNvPr>
          <p:cNvSpPr txBox="1"/>
          <p:nvPr/>
        </p:nvSpPr>
        <p:spPr>
          <a:xfrm>
            <a:off x="199685" y="5003066"/>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119035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18</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796739" cy="895646"/>
          </a:xfrm>
        </p:spPr>
        <p:txBody>
          <a:bodyPr>
            <a:noAutofit/>
          </a:bodyPr>
          <a:lstStyle/>
          <a:p>
            <a:r>
              <a:rPr lang="en-US" sz="4000" b="1" dirty="0">
                <a:latin typeface="+mn-lt"/>
              </a:rPr>
              <a:t>VARIATION OF CONFIRM RATE WITH GENDER</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680992"/>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5081102"/>
            <a:ext cx="4222652" cy="646331"/>
          </a:xfrm>
          <a:prstGeom prst="rect">
            <a:avLst/>
          </a:prstGeom>
          <a:solidFill>
            <a:schemeClr val="accent6">
              <a:lumMod val="20000"/>
              <a:lumOff val="80000"/>
            </a:schemeClr>
          </a:solidFill>
        </p:spPr>
        <p:txBody>
          <a:bodyPr wrap="square" rtlCol="0">
            <a:spAutoFit/>
          </a:bodyPr>
          <a:lstStyle/>
          <a:p>
            <a:pPr algn="just"/>
            <a:r>
              <a:rPr lang="en-US" dirty="0"/>
              <a:t>Male clients show a slightly higher confirm rate than their female counterparts.</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64819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5045685"/>
            <a:ext cx="4222652" cy="646331"/>
          </a:xfrm>
          <a:prstGeom prst="rect">
            <a:avLst/>
          </a:prstGeom>
          <a:solidFill>
            <a:schemeClr val="accent6">
              <a:lumMod val="20000"/>
              <a:lumOff val="80000"/>
            </a:schemeClr>
          </a:solidFill>
        </p:spPr>
        <p:txBody>
          <a:bodyPr wrap="square" rtlCol="0">
            <a:spAutoFit/>
          </a:bodyPr>
          <a:lstStyle/>
          <a:p>
            <a:pPr algn="just"/>
            <a:r>
              <a:rPr lang="en-US" dirty="0"/>
              <a:t>Male clients show a slightly higher confirm rate than their female counterparts.</a:t>
            </a:r>
          </a:p>
        </p:txBody>
      </p:sp>
      <p:graphicFrame>
        <p:nvGraphicFramePr>
          <p:cNvPr id="14" name="Chart 13">
            <a:extLst>
              <a:ext uri="{FF2B5EF4-FFF2-40B4-BE49-F238E27FC236}">
                <a16:creationId xmlns:a16="http://schemas.microsoft.com/office/drawing/2014/main" id="{A9C67429-905A-DC4A-91A7-C5234A748178}"/>
              </a:ext>
            </a:extLst>
          </p:cNvPr>
          <p:cNvGraphicFramePr>
            <a:graphicFrameLocks/>
          </p:cNvGraphicFramePr>
          <p:nvPr>
            <p:extLst>
              <p:ext uri="{D42A27DB-BD31-4B8C-83A1-F6EECF244321}">
                <p14:modId xmlns:p14="http://schemas.microsoft.com/office/powerpoint/2010/main" val="4017252514"/>
              </p:ext>
            </p:extLst>
          </p:nvPr>
        </p:nvGraphicFramePr>
        <p:xfrm>
          <a:off x="714464" y="1681571"/>
          <a:ext cx="4572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56638BE4-9B55-CA4A-909A-AC56B0514DEB}"/>
              </a:ext>
            </a:extLst>
          </p:cNvPr>
          <p:cNvGraphicFramePr>
            <a:graphicFrameLocks/>
          </p:cNvGraphicFramePr>
          <p:nvPr>
            <p:extLst>
              <p:ext uri="{D42A27DB-BD31-4B8C-83A1-F6EECF244321}">
                <p14:modId xmlns:p14="http://schemas.microsoft.com/office/powerpoint/2010/main" val="540007139"/>
              </p:ext>
            </p:extLst>
          </p:nvPr>
        </p:nvGraphicFramePr>
        <p:xfrm>
          <a:off x="6908183" y="1565946"/>
          <a:ext cx="4222644" cy="2670609"/>
        </p:xfrm>
        <a:graphic>
          <a:graphicData uri="http://schemas.openxmlformats.org/drawingml/2006/chart">
            <c:chart xmlns:c="http://schemas.openxmlformats.org/drawingml/2006/chart" xmlns:r="http://schemas.openxmlformats.org/officeDocument/2006/relationships" r:id="rId9"/>
          </a:graphicData>
        </a:graphic>
      </p:graphicFrame>
      <p:sp>
        <p:nvSpPr>
          <p:cNvPr id="18" name="TextBox 17">
            <a:extLst>
              <a:ext uri="{FF2B5EF4-FFF2-40B4-BE49-F238E27FC236}">
                <a16:creationId xmlns:a16="http://schemas.microsoft.com/office/drawing/2014/main" id="{6D3D9A47-E35E-F146-BF81-E9DC30F16AE0}"/>
              </a:ext>
            </a:extLst>
          </p:cNvPr>
          <p:cNvSpPr txBox="1"/>
          <p:nvPr/>
        </p:nvSpPr>
        <p:spPr>
          <a:xfrm>
            <a:off x="52545" y="469160"/>
            <a:ext cx="1821524" cy="307777"/>
          </a:xfrm>
          <a:prstGeom prst="rect">
            <a:avLst/>
          </a:prstGeom>
          <a:solidFill>
            <a:schemeClr val="accent2">
              <a:lumMod val="60000"/>
              <a:lumOff val="40000"/>
            </a:schemeClr>
          </a:solidFill>
        </p:spPr>
        <p:txBody>
          <a:bodyPr wrap="none" rtlCol="0">
            <a:spAutoFit/>
          </a:bodyPr>
          <a:lstStyle/>
          <a:p>
            <a:r>
              <a:rPr lang="en-US" sz="1400" dirty="0"/>
              <a:t>Confirm Rate - Gender</a:t>
            </a:r>
            <a:endParaRPr lang="en-IN" sz="1400" dirty="0"/>
          </a:p>
        </p:txBody>
      </p:sp>
      <p:cxnSp>
        <p:nvCxnSpPr>
          <p:cNvPr id="16" name="Straight Connector 15">
            <a:extLst>
              <a:ext uri="{FF2B5EF4-FFF2-40B4-BE49-F238E27FC236}">
                <a16:creationId xmlns:a16="http://schemas.microsoft.com/office/drawing/2014/main" id="{42E9A4D3-79D7-6E48-BB34-ABD13279FFB2}"/>
              </a:ext>
            </a:extLst>
          </p:cNvPr>
          <p:cNvCxnSpPr>
            <a:cxnSpLocks/>
          </p:cNvCxnSpPr>
          <p:nvPr/>
        </p:nvCxnSpPr>
        <p:spPr>
          <a:xfrm>
            <a:off x="5874319" y="1366138"/>
            <a:ext cx="0" cy="4707587"/>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7" name="Sev02">
            <a:extLst>
              <a:ext uri="{FF2B5EF4-FFF2-40B4-BE49-F238E27FC236}">
                <a16:creationId xmlns:a16="http://schemas.microsoft.com/office/drawing/2014/main" id="{5B1DFB62-10CE-6043-AD62-ECF6135766D9}"/>
              </a:ext>
            </a:extLst>
          </p:cNvPr>
          <p:cNvSpPr/>
          <p:nvPr/>
        </p:nvSpPr>
        <p:spPr>
          <a:xfrm>
            <a:off x="5991842" y="470448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9" name="TextBox 18">
            <a:extLst>
              <a:ext uri="{FF2B5EF4-FFF2-40B4-BE49-F238E27FC236}">
                <a16:creationId xmlns:a16="http://schemas.microsoft.com/office/drawing/2014/main" id="{FF799576-20BB-D94F-B31A-9CFF0787C414}"/>
              </a:ext>
            </a:extLst>
          </p:cNvPr>
          <p:cNvSpPr txBox="1"/>
          <p:nvPr/>
        </p:nvSpPr>
        <p:spPr>
          <a:xfrm>
            <a:off x="6076746" y="5060896"/>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0" name="Sev02">
            <a:extLst>
              <a:ext uri="{FF2B5EF4-FFF2-40B4-BE49-F238E27FC236}">
                <a16:creationId xmlns:a16="http://schemas.microsoft.com/office/drawing/2014/main" id="{18E72552-2F62-4A4F-B0E2-8FE0B9DD6EA4}"/>
              </a:ext>
            </a:extLst>
          </p:cNvPr>
          <p:cNvSpPr/>
          <p:nvPr/>
        </p:nvSpPr>
        <p:spPr>
          <a:xfrm>
            <a:off x="131406" y="463002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1" name="TextBox 20">
            <a:extLst>
              <a:ext uri="{FF2B5EF4-FFF2-40B4-BE49-F238E27FC236}">
                <a16:creationId xmlns:a16="http://schemas.microsoft.com/office/drawing/2014/main" id="{E4628678-524E-E341-AA9E-8B5543A163FC}"/>
              </a:ext>
            </a:extLst>
          </p:cNvPr>
          <p:cNvSpPr txBox="1"/>
          <p:nvPr/>
        </p:nvSpPr>
        <p:spPr>
          <a:xfrm>
            <a:off x="199685" y="5003066"/>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318980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19</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796739" cy="895646"/>
          </a:xfrm>
        </p:spPr>
        <p:txBody>
          <a:bodyPr>
            <a:noAutofit/>
          </a:bodyPr>
          <a:lstStyle/>
          <a:p>
            <a:r>
              <a:rPr lang="en-US" sz="4000" b="1" dirty="0">
                <a:latin typeface="+mn-lt"/>
              </a:rPr>
              <a:t>VARIATION OF CONFIRM RATE WITH TENURE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680992"/>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5081102"/>
            <a:ext cx="4222652" cy="1200329"/>
          </a:xfrm>
          <a:prstGeom prst="rect">
            <a:avLst/>
          </a:prstGeom>
          <a:solidFill>
            <a:schemeClr val="accent6">
              <a:lumMod val="20000"/>
              <a:lumOff val="80000"/>
            </a:schemeClr>
          </a:solidFill>
        </p:spPr>
        <p:txBody>
          <a:bodyPr wrap="square" rtlCol="0">
            <a:spAutoFit/>
          </a:bodyPr>
          <a:lstStyle/>
          <a:p>
            <a:pPr algn="just"/>
            <a:r>
              <a:rPr lang="en-US" dirty="0"/>
              <a:t>Clients in the tenure bin 33-44 years show the highest confirm rate, though there isn’t much difference among all the tenure bins from 1-44 years. </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64819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5045684"/>
            <a:ext cx="4222652" cy="1219122"/>
          </a:xfrm>
          <a:prstGeom prst="rect">
            <a:avLst/>
          </a:prstGeom>
          <a:solidFill>
            <a:schemeClr val="accent6">
              <a:lumMod val="20000"/>
              <a:lumOff val="80000"/>
            </a:schemeClr>
          </a:solidFill>
        </p:spPr>
        <p:txBody>
          <a:bodyPr wrap="square" rtlCol="0">
            <a:noAutofit/>
          </a:bodyPr>
          <a:lstStyle/>
          <a:p>
            <a:pPr algn="just"/>
            <a:r>
              <a:rPr lang="en-US" dirty="0"/>
              <a:t>Clients in the tenure bin 33-44 years show the highest confirm rate, which is significantly higher than the other bins.</a:t>
            </a:r>
          </a:p>
        </p:txBody>
      </p:sp>
      <p:graphicFrame>
        <p:nvGraphicFramePr>
          <p:cNvPr id="19" name="Chart 18">
            <a:extLst>
              <a:ext uri="{FF2B5EF4-FFF2-40B4-BE49-F238E27FC236}">
                <a16:creationId xmlns:a16="http://schemas.microsoft.com/office/drawing/2014/main" id="{3BF00ED7-F8B6-5348-B32B-BDC20D8BB774}"/>
              </a:ext>
            </a:extLst>
          </p:cNvPr>
          <p:cNvGraphicFramePr>
            <a:graphicFrameLocks/>
          </p:cNvGraphicFramePr>
          <p:nvPr>
            <p:extLst>
              <p:ext uri="{D42A27DB-BD31-4B8C-83A1-F6EECF244321}">
                <p14:modId xmlns:p14="http://schemas.microsoft.com/office/powerpoint/2010/main" val="3101007281"/>
              </p:ext>
            </p:extLst>
          </p:nvPr>
        </p:nvGraphicFramePr>
        <p:xfrm>
          <a:off x="880462" y="1582878"/>
          <a:ext cx="4572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5A0B221A-3ADC-1A4F-AC6F-19E9677752AD}"/>
              </a:ext>
            </a:extLst>
          </p:cNvPr>
          <p:cNvGraphicFramePr>
            <a:graphicFrameLocks/>
          </p:cNvGraphicFramePr>
          <p:nvPr>
            <p:extLst>
              <p:ext uri="{D42A27DB-BD31-4B8C-83A1-F6EECF244321}">
                <p14:modId xmlns:p14="http://schemas.microsoft.com/office/powerpoint/2010/main" val="2128108357"/>
              </p:ext>
            </p:extLst>
          </p:nvPr>
        </p:nvGraphicFramePr>
        <p:xfrm>
          <a:off x="6695057" y="1543409"/>
          <a:ext cx="4658743" cy="2881795"/>
        </p:xfrm>
        <a:graphic>
          <a:graphicData uri="http://schemas.openxmlformats.org/drawingml/2006/chart">
            <c:chart xmlns:c="http://schemas.openxmlformats.org/drawingml/2006/chart" xmlns:r="http://schemas.openxmlformats.org/officeDocument/2006/relationships" r:id="rId9"/>
          </a:graphicData>
        </a:graphic>
      </p:graphicFrame>
      <p:sp>
        <p:nvSpPr>
          <p:cNvPr id="21" name="TextBox 20">
            <a:extLst>
              <a:ext uri="{FF2B5EF4-FFF2-40B4-BE49-F238E27FC236}">
                <a16:creationId xmlns:a16="http://schemas.microsoft.com/office/drawing/2014/main" id="{AE4545FF-63C0-234D-B772-3219B753617A}"/>
              </a:ext>
            </a:extLst>
          </p:cNvPr>
          <p:cNvSpPr txBox="1"/>
          <p:nvPr/>
        </p:nvSpPr>
        <p:spPr>
          <a:xfrm>
            <a:off x="52545" y="469160"/>
            <a:ext cx="1921808" cy="307777"/>
          </a:xfrm>
          <a:prstGeom prst="rect">
            <a:avLst/>
          </a:prstGeom>
          <a:solidFill>
            <a:schemeClr val="accent2">
              <a:lumMod val="60000"/>
              <a:lumOff val="40000"/>
            </a:schemeClr>
          </a:solidFill>
        </p:spPr>
        <p:txBody>
          <a:bodyPr wrap="none" rtlCol="0">
            <a:spAutoFit/>
          </a:bodyPr>
          <a:lstStyle/>
          <a:p>
            <a:r>
              <a:rPr lang="en-US" sz="1400" dirty="0"/>
              <a:t>Confirm Rate – Tenure</a:t>
            </a:r>
            <a:r>
              <a:rPr lang="en-US" sz="1400" dirty="0">
                <a:solidFill>
                  <a:schemeClr val="bg1"/>
                </a:solidFill>
              </a:rPr>
              <a:t> </a:t>
            </a:r>
            <a:endParaRPr lang="en-IN" sz="1400" dirty="0">
              <a:solidFill>
                <a:schemeClr val="bg1"/>
              </a:solidFill>
            </a:endParaRPr>
          </a:p>
        </p:txBody>
      </p:sp>
      <p:cxnSp>
        <p:nvCxnSpPr>
          <p:cNvPr id="15" name="Straight Connector 14">
            <a:extLst>
              <a:ext uri="{FF2B5EF4-FFF2-40B4-BE49-F238E27FC236}">
                <a16:creationId xmlns:a16="http://schemas.microsoft.com/office/drawing/2014/main" id="{7068937A-20E9-E245-85F8-A0D1D861E8E3}"/>
              </a:ext>
            </a:extLst>
          </p:cNvPr>
          <p:cNvCxnSpPr>
            <a:cxnSpLocks/>
          </p:cNvCxnSpPr>
          <p:nvPr/>
        </p:nvCxnSpPr>
        <p:spPr>
          <a:xfrm>
            <a:off x="5874319" y="1366138"/>
            <a:ext cx="0" cy="4990212"/>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 name="Sev02">
            <a:extLst>
              <a:ext uri="{FF2B5EF4-FFF2-40B4-BE49-F238E27FC236}">
                <a16:creationId xmlns:a16="http://schemas.microsoft.com/office/drawing/2014/main" id="{1A14BF11-564D-A046-AB6F-A845FD065687}"/>
              </a:ext>
            </a:extLst>
          </p:cNvPr>
          <p:cNvSpPr/>
          <p:nvPr/>
        </p:nvSpPr>
        <p:spPr>
          <a:xfrm>
            <a:off x="5991842" y="470448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7" name="TextBox 16">
            <a:extLst>
              <a:ext uri="{FF2B5EF4-FFF2-40B4-BE49-F238E27FC236}">
                <a16:creationId xmlns:a16="http://schemas.microsoft.com/office/drawing/2014/main" id="{F962F70E-AD5C-1B43-8F4B-21177A70E98A}"/>
              </a:ext>
            </a:extLst>
          </p:cNvPr>
          <p:cNvSpPr txBox="1"/>
          <p:nvPr/>
        </p:nvSpPr>
        <p:spPr>
          <a:xfrm>
            <a:off x="6076746" y="5060896"/>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18" name="Sev02">
            <a:extLst>
              <a:ext uri="{FF2B5EF4-FFF2-40B4-BE49-F238E27FC236}">
                <a16:creationId xmlns:a16="http://schemas.microsoft.com/office/drawing/2014/main" id="{A1F1BCCF-7FB1-9E4D-81E9-5433BD4F3134}"/>
              </a:ext>
            </a:extLst>
          </p:cNvPr>
          <p:cNvSpPr/>
          <p:nvPr/>
        </p:nvSpPr>
        <p:spPr>
          <a:xfrm>
            <a:off x="131406" y="466327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2" name="TextBox 21">
            <a:extLst>
              <a:ext uri="{FF2B5EF4-FFF2-40B4-BE49-F238E27FC236}">
                <a16:creationId xmlns:a16="http://schemas.microsoft.com/office/drawing/2014/main" id="{E51FE065-071D-1E41-969E-5C0447497C60}"/>
              </a:ext>
            </a:extLst>
          </p:cNvPr>
          <p:cNvSpPr txBox="1"/>
          <p:nvPr/>
        </p:nvSpPr>
        <p:spPr>
          <a:xfrm>
            <a:off x="199685" y="5003066"/>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270016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0CE17F-460B-4963-B877-0600DE1D2026}"/>
              </a:ext>
            </a:extLst>
          </p:cNvPr>
          <p:cNvGrpSpPr/>
          <p:nvPr/>
        </p:nvGrpSpPr>
        <p:grpSpPr>
          <a:xfrm>
            <a:off x="1528485" y="373694"/>
            <a:ext cx="8669126" cy="5796960"/>
            <a:chOff x="440896" y="667607"/>
            <a:chExt cx="10780864" cy="8202078"/>
          </a:xfrm>
        </p:grpSpPr>
        <p:sp>
          <p:nvSpPr>
            <p:cNvPr id="5" name="Rounded Rectangle 5">
              <a:extLst>
                <a:ext uri="{FF2B5EF4-FFF2-40B4-BE49-F238E27FC236}">
                  <a16:creationId xmlns:a16="http://schemas.microsoft.com/office/drawing/2014/main" id="{DD8689DA-9BB7-4006-8ADB-CA4F56865D26}"/>
                </a:ext>
              </a:extLst>
            </p:cNvPr>
            <p:cNvSpPr/>
            <p:nvPr/>
          </p:nvSpPr>
          <p:spPr>
            <a:xfrm>
              <a:off x="440896" y="4613326"/>
              <a:ext cx="2299448" cy="833719"/>
            </a:xfrm>
            <a:prstGeom prst="roundRect">
              <a:avLst/>
            </a:prstGeom>
            <a:solidFill>
              <a:schemeClr val="bg1"/>
            </a:solidFill>
            <a:ln w="3810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6" name="Rectangle 5">
              <a:extLst>
                <a:ext uri="{FF2B5EF4-FFF2-40B4-BE49-F238E27FC236}">
                  <a16:creationId xmlns:a16="http://schemas.microsoft.com/office/drawing/2014/main" id="{713E237D-5D68-4F38-B7B2-CBCF387A7048}"/>
                </a:ext>
              </a:extLst>
            </p:cNvPr>
            <p:cNvSpPr/>
            <p:nvPr/>
          </p:nvSpPr>
          <p:spPr>
            <a:xfrm flipV="1">
              <a:off x="4314796" y="788108"/>
              <a:ext cx="711373" cy="732599"/>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978506A-B507-48EE-A1C3-F6E5CB8A261E}"/>
                </a:ext>
              </a:extLst>
            </p:cNvPr>
            <p:cNvSpPr/>
            <p:nvPr/>
          </p:nvSpPr>
          <p:spPr>
            <a:xfrm flipV="1">
              <a:off x="4301323" y="1929519"/>
              <a:ext cx="711373" cy="711371"/>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DAE2EF-ADD6-4239-8C86-39ECAF8053EA}"/>
                </a:ext>
              </a:extLst>
            </p:cNvPr>
            <p:cNvSpPr/>
            <p:nvPr/>
          </p:nvSpPr>
          <p:spPr>
            <a:xfrm flipV="1">
              <a:off x="4295822" y="3032069"/>
              <a:ext cx="711373" cy="711371"/>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F0E3C0-4B5E-4465-B9F3-02C2EF3FB309}"/>
                </a:ext>
              </a:extLst>
            </p:cNvPr>
            <p:cNvSpPr/>
            <p:nvPr/>
          </p:nvSpPr>
          <p:spPr>
            <a:xfrm flipV="1">
              <a:off x="4290977" y="4108461"/>
              <a:ext cx="711373" cy="711371"/>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4970BC-C496-4807-8E0A-7D6C70809749}"/>
                </a:ext>
              </a:extLst>
            </p:cNvPr>
            <p:cNvSpPr/>
            <p:nvPr/>
          </p:nvSpPr>
          <p:spPr>
            <a:xfrm flipV="1">
              <a:off x="4285869" y="5216826"/>
              <a:ext cx="711373" cy="711371"/>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00EFFE-05C5-4BC2-923A-63A612EEBBC7}"/>
                </a:ext>
              </a:extLst>
            </p:cNvPr>
            <p:cNvSpPr txBox="1"/>
            <p:nvPr/>
          </p:nvSpPr>
          <p:spPr>
            <a:xfrm>
              <a:off x="534978" y="4783071"/>
              <a:ext cx="2146451" cy="522565"/>
            </a:xfrm>
            <a:prstGeom prst="rect">
              <a:avLst/>
            </a:prstGeom>
            <a:noFill/>
            <a:ln w="6350">
              <a:noFill/>
              <a:prstDash val="dash"/>
            </a:ln>
          </p:spPr>
          <p:txBody>
            <a:bodyPr wrap="square" lIns="0" tIns="0" rIns="0" bIns="0" rtlCol="0">
              <a:spAutoFit/>
            </a:bodyPr>
            <a:lstStyle/>
            <a:p>
              <a:pPr algn="ctr"/>
              <a:r>
                <a:rPr lang="en-US" sz="2400" b="1" spc="150" dirty="0">
                  <a:latin typeface="Segoe UI" panose="020B0502040204020203" pitchFamily="34" charset="0"/>
                  <a:cs typeface="Segoe UI" panose="020B0502040204020203" pitchFamily="34" charset="0"/>
                </a:rPr>
                <a:t>AGENDA</a:t>
              </a:r>
              <a:endParaRPr lang="en-US" sz="2400" spc="150" dirty="0">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3B777E52-9303-40FD-A256-3F4BA2E551B3}"/>
                </a:ext>
              </a:extLst>
            </p:cNvPr>
            <p:cNvGrpSpPr/>
            <p:nvPr/>
          </p:nvGrpSpPr>
          <p:grpSpPr>
            <a:xfrm>
              <a:off x="6068580" y="667607"/>
              <a:ext cx="5153180" cy="967280"/>
              <a:chOff x="7528202" y="667607"/>
              <a:chExt cx="5153180" cy="967280"/>
            </a:xfrm>
          </p:grpSpPr>
          <p:sp>
            <p:nvSpPr>
              <p:cNvPr id="99" name="Rectangle 98">
                <a:extLst>
                  <a:ext uri="{FF2B5EF4-FFF2-40B4-BE49-F238E27FC236}">
                    <a16:creationId xmlns:a16="http://schemas.microsoft.com/office/drawing/2014/main" id="{067C3FFB-59B1-4392-A550-A2F8DCB90B40}"/>
                  </a:ext>
                </a:extLst>
              </p:cNvPr>
              <p:cNvSpPr/>
              <p:nvPr/>
            </p:nvSpPr>
            <p:spPr>
              <a:xfrm>
                <a:off x="7528202" y="667607"/>
                <a:ext cx="5153177" cy="967280"/>
              </a:xfrm>
              <a:prstGeom prst="rect">
                <a:avLst/>
              </a:prstGeom>
              <a:solidFill>
                <a:schemeClr val="bg1"/>
              </a:solidFill>
              <a:ln w="63500">
                <a:solidFill>
                  <a:srgbClr val="E2F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E3BCACA1-F22B-4BBE-9180-51D2EEE062AD}"/>
                  </a:ext>
                </a:extLst>
              </p:cNvPr>
              <p:cNvSpPr txBox="1"/>
              <p:nvPr/>
            </p:nvSpPr>
            <p:spPr>
              <a:xfrm>
                <a:off x="7534551" y="862929"/>
                <a:ext cx="5146831" cy="566113"/>
              </a:xfrm>
              <a:prstGeom prst="rect">
                <a:avLst/>
              </a:prstGeom>
              <a:noFill/>
            </p:spPr>
            <p:txBody>
              <a:bodyPr wrap="square" rtlCol="0">
                <a:spAutoFit/>
              </a:bodyPr>
              <a:lstStyle/>
              <a:p>
                <a:pPr algn="ctr"/>
                <a:r>
                  <a:rPr lang="en-US" sz="2000" dirty="0"/>
                  <a:t>Business Problem</a:t>
                </a:r>
              </a:p>
            </p:txBody>
          </p:sp>
        </p:grpSp>
        <p:cxnSp>
          <p:nvCxnSpPr>
            <p:cNvPr id="13" name="Straight Connector 12">
              <a:extLst>
                <a:ext uri="{FF2B5EF4-FFF2-40B4-BE49-F238E27FC236}">
                  <a16:creationId xmlns:a16="http://schemas.microsoft.com/office/drawing/2014/main" id="{976FA73A-7D33-4A5D-962B-0F88F4E329ED}"/>
                </a:ext>
              </a:extLst>
            </p:cNvPr>
            <p:cNvCxnSpPr/>
            <p:nvPr/>
          </p:nvCxnSpPr>
          <p:spPr>
            <a:xfrm>
              <a:off x="4161809" y="892317"/>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3EDA294-04D2-4395-AE8E-CEA0621EAFE4}"/>
                </a:ext>
              </a:extLst>
            </p:cNvPr>
            <p:cNvCxnSpPr/>
            <p:nvPr/>
          </p:nvCxnSpPr>
          <p:spPr>
            <a:xfrm>
              <a:off x="5140503" y="892317"/>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0D4351-A692-4C80-8621-ECF2E33F05F6}"/>
                </a:ext>
              </a:extLst>
            </p:cNvPr>
            <p:cNvCxnSpPr/>
            <p:nvPr/>
          </p:nvCxnSpPr>
          <p:spPr>
            <a:xfrm>
              <a:off x="4161809" y="1987141"/>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17C316-4CD9-484D-8829-5250A0AB7F69}"/>
                </a:ext>
              </a:extLst>
            </p:cNvPr>
            <p:cNvCxnSpPr/>
            <p:nvPr/>
          </p:nvCxnSpPr>
          <p:spPr>
            <a:xfrm>
              <a:off x="5140503" y="1987141"/>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31E8DE-BB9B-4135-991C-3357B51D9D62}"/>
                </a:ext>
              </a:extLst>
            </p:cNvPr>
            <p:cNvCxnSpPr/>
            <p:nvPr/>
          </p:nvCxnSpPr>
          <p:spPr>
            <a:xfrm>
              <a:off x="4161809" y="3081965"/>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BD7AFF-FC14-43E8-8AE2-A3C6B20FAA94}"/>
                </a:ext>
              </a:extLst>
            </p:cNvPr>
            <p:cNvCxnSpPr/>
            <p:nvPr/>
          </p:nvCxnSpPr>
          <p:spPr>
            <a:xfrm>
              <a:off x="5140503" y="3081965"/>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E04A88-A841-4604-979E-DF178D25067E}"/>
                </a:ext>
              </a:extLst>
            </p:cNvPr>
            <p:cNvCxnSpPr/>
            <p:nvPr/>
          </p:nvCxnSpPr>
          <p:spPr>
            <a:xfrm>
              <a:off x="4161809" y="4176789"/>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620B04-8093-4B88-9D49-E1377E987BDC}"/>
                </a:ext>
              </a:extLst>
            </p:cNvPr>
            <p:cNvCxnSpPr/>
            <p:nvPr/>
          </p:nvCxnSpPr>
          <p:spPr>
            <a:xfrm>
              <a:off x="5140503" y="4176789"/>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4B381E-2026-4E45-969B-E14DE7AF0A95}"/>
                </a:ext>
              </a:extLst>
            </p:cNvPr>
            <p:cNvCxnSpPr/>
            <p:nvPr/>
          </p:nvCxnSpPr>
          <p:spPr>
            <a:xfrm>
              <a:off x="4161809" y="5271613"/>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5A3E73-081F-4D9E-857F-F39B9CD99A0F}"/>
                </a:ext>
              </a:extLst>
            </p:cNvPr>
            <p:cNvCxnSpPr/>
            <p:nvPr/>
          </p:nvCxnSpPr>
          <p:spPr>
            <a:xfrm>
              <a:off x="5140503" y="5271613"/>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D0CF7E-B719-4FCB-BA6B-01D55F6E94D3}"/>
                </a:ext>
              </a:extLst>
            </p:cNvPr>
            <p:cNvCxnSpPr/>
            <p:nvPr/>
          </p:nvCxnSpPr>
          <p:spPr>
            <a:xfrm>
              <a:off x="5943237" y="892317"/>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0AD414-77F9-4D88-913E-C08FF6190079}"/>
                </a:ext>
              </a:extLst>
            </p:cNvPr>
            <p:cNvCxnSpPr/>
            <p:nvPr/>
          </p:nvCxnSpPr>
          <p:spPr>
            <a:xfrm>
              <a:off x="5943237" y="1987141"/>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B6D428-5EF9-4EC5-B1A3-4D29D982EC1E}"/>
                </a:ext>
              </a:extLst>
            </p:cNvPr>
            <p:cNvCxnSpPr/>
            <p:nvPr/>
          </p:nvCxnSpPr>
          <p:spPr>
            <a:xfrm>
              <a:off x="5943237" y="3081965"/>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B4B249-67C5-407E-8AAE-BFFEBDB73D32}"/>
                </a:ext>
              </a:extLst>
            </p:cNvPr>
            <p:cNvCxnSpPr/>
            <p:nvPr/>
          </p:nvCxnSpPr>
          <p:spPr>
            <a:xfrm>
              <a:off x="5943237" y="4176789"/>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25262D-CD9F-4390-9BC9-3790A6A04C82}"/>
                </a:ext>
              </a:extLst>
            </p:cNvPr>
            <p:cNvCxnSpPr/>
            <p:nvPr/>
          </p:nvCxnSpPr>
          <p:spPr>
            <a:xfrm>
              <a:off x="5933265" y="5271613"/>
              <a:ext cx="0" cy="6144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7BAD03-5A21-4893-929B-B669EE6A7C53}"/>
                </a:ext>
              </a:extLst>
            </p:cNvPr>
            <p:cNvCxnSpPr/>
            <p:nvPr/>
          </p:nvCxnSpPr>
          <p:spPr>
            <a:xfrm>
              <a:off x="5140503" y="1199519"/>
              <a:ext cx="80273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72B7A80-7F08-4DF7-8F2F-454D12286D3D}"/>
                </a:ext>
              </a:extLst>
            </p:cNvPr>
            <p:cNvSpPr/>
            <p:nvPr/>
          </p:nvSpPr>
          <p:spPr>
            <a:xfrm rot="2700000">
              <a:off x="5106370" y="1165388"/>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7CD3BC-DD38-416D-A175-9FB69D3DA21E}"/>
                </a:ext>
              </a:extLst>
            </p:cNvPr>
            <p:cNvSpPr/>
            <p:nvPr/>
          </p:nvSpPr>
          <p:spPr>
            <a:xfrm rot="2700000">
              <a:off x="5909105" y="1165387"/>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176491C-D5AC-4916-BAA9-9A68B9F002BD}"/>
                </a:ext>
              </a:extLst>
            </p:cNvPr>
            <p:cNvCxnSpPr/>
            <p:nvPr/>
          </p:nvCxnSpPr>
          <p:spPr>
            <a:xfrm>
              <a:off x="5140503" y="2325941"/>
              <a:ext cx="80273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00275A3-AB8B-4299-9597-1332DA45A96D}"/>
                </a:ext>
              </a:extLst>
            </p:cNvPr>
            <p:cNvSpPr/>
            <p:nvPr/>
          </p:nvSpPr>
          <p:spPr>
            <a:xfrm rot="2700000">
              <a:off x="5106370" y="2291810"/>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7E7588-1C45-4F37-B51D-393FF244AD72}"/>
                </a:ext>
              </a:extLst>
            </p:cNvPr>
            <p:cNvSpPr/>
            <p:nvPr/>
          </p:nvSpPr>
          <p:spPr>
            <a:xfrm rot="2700000">
              <a:off x="5909105" y="2291809"/>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00AA44-136C-4E52-9F7F-68FEF9E22976}"/>
                </a:ext>
              </a:extLst>
            </p:cNvPr>
            <p:cNvCxnSpPr/>
            <p:nvPr/>
          </p:nvCxnSpPr>
          <p:spPr>
            <a:xfrm>
              <a:off x="5140503" y="3387754"/>
              <a:ext cx="80273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46B56A-B37E-4377-942B-468F3D873C96}"/>
                </a:ext>
              </a:extLst>
            </p:cNvPr>
            <p:cNvSpPr/>
            <p:nvPr/>
          </p:nvSpPr>
          <p:spPr>
            <a:xfrm rot="2700000">
              <a:off x="5106370" y="3353623"/>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226E8A-62B4-4CA5-8F8F-ACECA5A534D4}"/>
                </a:ext>
              </a:extLst>
            </p:cNvPr>
            <p:cNvSpPr/>
            <p:nvPr/>
          </p:nvSpPr>
          <p:spPr>
            <a:xfrm rot="2700000">
              <a:off x="5909105" y="3353622"/>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C05ABAE-97BB-4698-9EDD-A65CF9256E68}"/>
                </a:ext>
              </a:extLst>
            </p:cNvPr>
            <p:cNvCxnSpPr/>
            <p:nvPr/>
          </p:nvCxnSpPr>
          <p:spPr>
            <a:xfrm>
              <a:off x="5140503" y="4492305"/>
              <a:ext cx="80273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92961D-C8E8-4F6E-B48A-0146C1C8F52E}"/>
                </a:ext>
              </a:extLst>
            </p:cNvPr>
            <p:cNvSpPr/>
            <p:nvPr/>
          </p:nvSpPr>
          <p:spPr>
            <a:xfrm rot="2700000">
              <a:off x="5106370" y="4458174"/>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BB20700-A3E8-4172-B837-996EC00C2B31}"/>
                </a:ext>
              </a:extLst>
            </p:cNvPr>
            <p:cNvSpPr/>
            <p:nvPr/>
          </p:nvSpPr>
          <p:spPr>
            <a:xfrm rot="2700000">
              <a:off x="5909105" y="4458173"/>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070BDEB-17F5-4A2D-B8CD-F29A3CF5DB02}"/>
                </a:ext>
              </a:extLst>
            </p:cNvPr>
            <p:cNvCxnSpPr/>
            <p:nvPr/>
          </p:nvCxnSpPr>
          <p:spPr>
            <a:xfrm>
              <a:off x="5140503" y="5575172"/>
              <a:ext cx="80273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4B7DBE5-C676-43F7-8434-084E51392CA9}"/>
                </a:ext>
              </a:extLst>
            </p:cNvPr>
            <p:cNvSpPr/>
            <p:nvPr/>
          </p:nvSpPr>
          <p:spPr>
            <a:xfrm rot="2700000">
              <a:off x="5106370" y="5541041"/>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3790D04-697A-410E-AE2A-E7BB674B5073}"/>
                </a:ext>
              </a:extLst>
            </p:cNvPr>
            <p:cNvSpPr/>
            <p:nvPr/>
          </p:nvSpPr>
          <p:spPr>
            <a:xfrm rot="2700000">
              <a:off x="5909105" y="5541040"/>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6F94EC-84FC-4773-A0E0-7E8B931A77D4}"/>
                </a:ext>
              </a:extLst>
            </p:cNvPr>
            <p:cNvCxnSpPr>
              <a:cxnSpLocks/>
            </p:cNvCxnSpPr>
            <p:nvPr/>
          </p:nvCxnSpPr>
          <p:spPr>
            <a:xfrm>
              <a:off x="3772778" y="1199519"/>
              <a:ext cx="0" cy="767016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9E4257-4A39-4E1F-B6B7-097714EBFE6E}"/>
                </a:ext>
              </a:extLst>
            </p:cNvPr>
            <p:cNvCxnSpPr/>
            <p:nvPr/>
          </p:nvCxnSpPr>
          <p:spPr>
            <a:xfrm flipH="1">
              <a:off x="3772779" y="1199519"/>
              <a:ext cx="389030"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5C80C71-7EBC-4A49-828B-07D1621078FE}"/>
                </a:ext>
              </a:extLst>
            </p:cNvPr>
            <p:cNvSpPr/>
            <p:nvPr/>
          </p:nvSpPr>
          <p:spPr>
            <a:xfrm rot="2700000">
              <a:off x="4124597" y="1165385"/>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ED1D446C-CCAD-4221-96AB-56A199F075EF}"/>
                </a:ext>
              </a:extLst>
            </p:cNvPr>
            <p:cNvCxnSpPr/>
            <p:nvPr/>
          </p:nvCxnSpPr>
          <p:spPr>
            <a:xfrm flipH="1">
              <a:off x="3772779" y="2325943"/>
              <a:ext cx="389030"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B60A7A2-45AC-4539-9F06-23623A38DF3E}"/>
                </a:ext>
              </a:extLst>
            </p:cNvPr>
            <p:cNvSpPr/>
            <p:nvPr/>
          </p:nvSpPr>
          <p:spPr>
            <a:xfrm rot="2700000">
              <a:off x="4124597" y="2291809"/>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0399241B-3872-4362-8B90-57251A61A085}"/>
                </a:ext>
              </a:extLst>
            </p:cNvPr>
            <p:cNvCxnSpPr/>
            <p:nvPr/>
          </p:nvCxnSpPr>
          <p:spPr>
            <a:xfrm flipH="1">
              <a:off x="3772779" y="3404677"/>
              <a:ext cx="389030"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CECC422-3FC7-4647-94BC-EAA3F2AFF17F}"/>
                </a:ext>
              </a:extLst>
            </p:cNvPr>
            <p:cNvSpPr/>
            <p:nvPr/>
          </p:nvSpPr>
          <p:spPr>
            <a:xfrm rot="2700000">
              <a:off x="4124597" y="3370543"/>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352430D2-102F-4D4B-9E57-A3BD812231FD}"/>
                </a:ext>
              </a:extLst>
            </p:cNvPr>
            <p:cNvCxnSpPr/>
            <p:nvPr/>
          </p:nvCxnSpPr>
          <p:spPr>
            <a:xfrm flipH="1">
              <a:off x="3772779" y="4482036"/>
              <a:ext cx="389030"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F179EA5-FF6E-41FA-9984-5B3C0555CB3C}"/>
                </a:ext>
              </a:extLst>
            </p:cNvPr>
            <p:cNvSpPr/>
            <p:nvPr/>
          </p:nvSpPr>
          <p:spPr>
            <a:xfrm rot="2700000">
              <a:off x="4124597" y="4447902"/>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DBEDFA0-1F3B-4ADD-9BDB-F68FFBDAA55C}"/>
                </a:ext>
              </a:extLst>
            </p:cNvPr>
            <p:cNvCxnSpPr/>
            <p:nvPr/>
          </p:nvCxnSpPr>
          <p:spPr>
            <a:xfrm flipH="1">
              <a:off x="3772778" y="5572515"/>
              <a:ext cx="389030"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A7D7E4B-3149-46D1-A5A1-13FB158E2C66}"/>
                </a:ext>
              </a:extLst>
            </p:cNvPr>
            <p:cNvSpPr/>
            <p:nvPr/>
          </p:nvSpPr>
          <p:spPr>
            <a:xfrm rot="2700000">
              <a:off x="4124596" y="5538381"/>
              <a:ext cx="68262" cy="68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446FC626-C40E-4417-8BFF-E5439037E010}"/>
                </a:ext>
              </a:extLst>
            </p:cNvPr>
            <p:cNvCxnSpPr/>
            <p:nvPr/>
          </p:nvCxnSpPr>
          <p:spPr>
            <a:xfrm flipH="1">
              <a:off x="2893302" y="5042371"/>
              <a:ext cx="879475"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BB833EA-A57F-40D0-A853-8903DED626AC}"/>
                </a:ext>
              </a:extLst>
            </p:cNvPr>
            <p:cNvGrpSpPr/>
            <p:nvPr/>
          </p:nvGrpSpPr>
          <p:grpSpPr>
            <a:xfrm>
              <a:off x="6068580" y="1772923"/>
              <a:ext cx="5153179" cy="967280"/>
              <a:chOff x="7528202" y="667607"/>
              <a:chExt cx="5153179" cy="967280"/>
            </a:xfrm>
          </p:grpSpPr>
          <p:sp>
            <p:nvSpPr>
              <p:cNvPr id="96" name="Rectangle 95">
                <a:extLst>
                  <a:ext uri="{FF2B5EF4-FFF2-40B4-BE49-F238E27FC236}">
                    <a16:creationId xmlns:a16="http://schemas.microsoft.com/office/drawing/2014/main" id="{25EA1B5C-9CD9-4023-BE4C-872A92789130}"/>
                  </a:ext>
                </a:extLst>
              </p:cNvPr>
              <p:cNvSpPr/>
              <p:nvPr/>
            </p:nvSpPr>
            <p:spPr>
              <a:xfrm>
                <a:off x="7528202" y="667607"/>
                <a:ext cx="5153175" cy="967280"/>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8429DEB6-B33D-44A9-AFBC-39AF4F1947F4}"/>
                  </a:ext>
                </a:extLst>
              </p:cNvPr>
              <p:cNvSpPr txBox="1"/>
              <p:nvPr/>
            </p:nvSpPr>
            <p:spPr>
              <a:xfrm>
                <a:off x="7534551" y="862929"/>
                <a:ext cx="5146830" cy="566113"/>
              </a:xfrm>
              <a:prstGeom prst="rect">
                <a:avLst/>
              </a:prstGeom>
              <a:noFill/>
            </p:spPr>
            <p:txBody>
              <a:bodyPr wrap="square" rtlCol="0">
                <a:spAutoFit/>
              </a:bodyPr>
              <a:lstStyle/>
              <a:p>
                <a:pPr algn="ctr"/>
                <a:r>
                  <a:rPr lang="en-US" sz="2000" dirty="0"/>
                  <a:t>Data Exploration</a:t>
                </a:r>
              </a:p>
            </p:txBody>
          </p:sp>
        </p:grpSp>
        <p:grpSp>
          <p:nvGrpSpPr>
            <p:cNvPr id="84" name="Group 83">
              <a:extLst>
                <a:ext uri="{FF2B5EF4-FFF2-40B4-BE49-F238E27FC236}">
                  <a16:creationId xmlns:a16="http://schemas.microsoft.com/office/drawing/2014/main" id="{F87C752E-E062-4EBD-960B-C12A5352EAA7}"/>
                </a:ext>
              </a:extLst>
            </p:cNvPr>
            <p:cNvGrpSpPr/>
            <p:nvPr/>
          </p:nvGrpSpPr>
          <p:grpSpPr>
            <a:xfrm>
              <a:off x="6068580" y="2878239"/>
              <a:ext cx="5153176" cy="967281"/>
              <a:chOff x="7528202" y="667607"/>
              <a:chExt cx="5153176" cy="967281"/>
            </a:xfrm>
          </p:grpSpPr>
          <p:sp>
            <p:nvSpPr>
              <p:cNvPr id="93" name="Rectangle 92">
                <a:extLst>
                  <a:ext uri="{FF2B5EF4-FFF2-40B4-BE49-F238E27FC236}">
                    <a16:creationId xmlns:a16="http://schemas.microsoft.com/office/drawing/2014/main" id="{511C2453-124A-4920-B6D5-B51503774EF8}"/>
                  </a:ext>
                </a:extLst>
              </p:cNvPr>
              <p:cNvSpPr/>
              <p:nvPr/>
            </p:nvSpPr>
            <p:spPr>
              <a:xfrm>
                <a:off x="7528202" y="667607"/>
                <a:ext cx="5153176" cy="967281"/>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27A96FC8-723A-4140-A88B-DDAB7E3992CA}"/>
                  </a:ext>
                </a:extLst>
              </p:cNvPr>
              <p:cNvSpPr txBox="1"/>
              <p:nvPr/>
            </p:nvSpPr>
            <p:spPr>
              <a:xfrm>
                <a:off x="7534551" y="875370"/>
                <a:ext cx="5146827" cy="566112"/>
              </a:xfrm>
              <a:prstGeom prst="rect">
                <a:avLst/>
              </a:prstGeom>
              <a:noFill/>
            </p:spPr>
            <p:txBody>
              <a:bodyPr wrap="square" rtlCol="0">
                <a:spAutoFit/>
              </a:bodyPr>
              <a:lstStyle/>
              <a:p>
                <a:pPr algn="ctr"/>
                <a:r>
                  <a:rPr lang="en-US" sz="2000" dirty="0"/>
                  <a:t>Formulation of Success Metrics/KPIs</a:t>
                </a:r>
              </a:p>
            </p:txBody>
          </p:sp>
        </p:grpSp>
        <p:grpSp>
          <p:nvGrpSpPr>
            <p:cNvPr id="85" name="Group 84">
              <a:extLst>
                <a:ext uri="{FF2B5EF4-FFF2-40B4-BE49-F238E27FC236}">
                  <a16:creationId xmlns:a16="http://schemas.microsoft.com/office/drawing/2014/main" id="{40CCB707-795F-4AE6-BE72-A740D701122A}"/>
                </a:ext>
              </a:extLst>
            </p:cNvPr>
            <p:cNvGrpSpPr/>
            <p:nvPr/>
          </p:nvGrpSpPr>
          <p:grpSpPr>
            <a:xfrm>
              <a:off x="6068580" y="3983555"/>
              <a:ext cx="5153178" cy="967280"/>
              <a:chOff x="7528202" y="667607"/>
              <a:chExt cx="5153178" cy="967280"/>
            </a:xfrm>
          </p:grpSpPr>
          <p:sp>
            <p:nvSpPr>
              <p:cNvPr id="90" name="Rectangle 89">
                <a:extLst>
                  <a:ext uri="{FF2B5EF4-FFF2-40B4-BE49-F238E27FC236}">
                    <a16:creationId xmlns:a16="http://schemas.microsoft.com/office/drawing/2014/main" id="{3A1278A1-E5D3-4C31-AB90-02578F717CF6}"/>
                  </a:ext>
                </a:extLst>
              </p:cNvPr>
              <p:cNvSpPr/>
              <p:nvPr/>
            </p:nvSpPr>
            <p:spPr>
              <a:xfrm>
                <a:off x="7528202" y="667607"/>
                <a:ext cx="5153176" cy="967280"/>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A32EDC90-0141-40C5-A71D-F8E6659FE41E}"/>
                  </a:ext>
                </a:extLst>
              </p:cNvPr>
              <p:cNvSpPr txBox="1"/>
              <p:nvPr/>
            </p:nvSpPr>
            <p:spPr>
              <a:xfrm>
                <a:off x="7534551" y="887808"/>
                <a:ext cx="5146829" cy="566113"/>
              </a:xfrm>
              <a:prstGeom prst="rect">
                <a:avLst/>
              </a:prstGeom>
              <a:noFill/>
            </p:spPr>
            <p:txBody>
              <a:bodyPr wrap="square" rtlCol="0">
                <a:spAutoFit/>
              </a:bodyPr>
              <a:lstStyle/>
              <a:p>
                <a:pPr algn="ctr"/>
                <a:r>
                  <a:rPr lang="en-US" sz="2000" dirty="0"/>
                  <a:t>Comparative Analysis</a:t>
                </a:r>
              </a:p>
            </p:txBody>
          </p:sp>
        </p:grpSp>
        <p:grpSp>
          <p:nvGrpSpPr>
            <p:cNvPr id="86" name="Group 85">
              <a:extLst>
                <a:ext uri="{FF2B5EF4-FFF2-40B4-BE49-F238E27FC236}">
                  <a16:creationId xmlns:a16="http://schemas.microsoft.com/office/drawing/2014/main" id="{99FD8F17-D304-44FA-ADD9-D7271AC36FC0}"/>
                </a:ext>
              </a:extLst>
            </p:cNvPr>
            <p:cNvGrpSpPr/>
            <p:nvPr/>
          </p:nvGrpSpPr>
          <p:grpSpPr>
            <a:xfrm>
              <a:off x="6068580" y="5088872"/>
              <a:ext cx="5153178" cy="967280"/>
              <a:chOff x="7528202" y="667607"/>
              <a:chExt cx="5153178" cy="967280"/>
            </a:xfrm>
          </p:grpSpPr>
          <p:sp>
            <p:nvSpPr>
              <p:cNvPr id="87" name="Rectangle 86">
                <a:extLst>
                  <a:ext uri="{FF2B5EF4-FFF2-40B4-BE49-F238E27FC236}">
                    <a16:creationId xmlns:a16="http://schemas.microsoft.com/office/drawing/2014/main" id="{4C9C22D0-CEFF-4E02-BA7F-14CB0D5D72A9}"/>
                  </a:ext>
                </a:extLst>
              </p:cNvPr>
              <p:cNvSpPr/>
              <p:nvPr/>
            </p:nvSpPr>
            <p:spPr>
              <a:xfrm>
                <a:off x="7528202" y="667607"/>
                <a:ext cx="5153178" cy="967280"/>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58C0DD23-6DF0-4E1B-A7E2-884F61A4282D}"/>
                  </a:ext>
                </a:extLst>
              </p:cNvPr>
              <p:cNvSpPr txBox="1"/>
              <p:nvPr/>
            </p:nvSpPr>
            <p:spPr>
              <a:xfrm>
                <a:off x="7534551" y="875368"/>
                <a:ext cx="5146829" cy="566113"/>
              </a:xfrm>
              <a:prstGeom prst="rect">
                <a:avLst/>
              </a:prstGeom>
              <a:noFill/>
            </p:spPr>
            <p:txBody>
              <a:bodyPr wrap="square" rtlCol="0">
                <a:spAutoFit/>
              </a:bodyPr>
              <a:lstStyle/>
              <a:p>
                <a:pPr algn="ctr"/>
                <a:r>
                  <a:rPr lang="en-US" sz="2000" dirty="0"/>
                  <a:t>Demographics Variation</a:t>
                </a:r>
              </a:p>
            </p:txBody>
          </p:sp>
        </p:grpSp>
      </p:grpSp>
      <p:sp>
        <p:nvSpPr>
          <p:cNvPr id="123" name="Rectangle 122">
            <a:extLst>
              <a:ext uri="{FF2B5EF4-FFF2-40B4-BE49-F238E27FC236}">
                <a16:creationId xmlns:a16="http://schemas.microsoft.com/office/drawing/2014/main" id="{EE5CDBE3-1079-4733-BB9D-D07CE6E2AA5E}"/>
              </a:ext>
            </a:extLst>
          </p:cNvPr>
          <p:cNvSpPr/>
          <p:nvPr/>
        </p:nvSpPr>
        <p:spPr>
          <a:xfrm flipV="1">
            <a:off x="4637843" y="4368179"/>
            <a:ext cx="572030" cy="502774"/>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8B430B8-7431-47EB-8C46-D6FB97957EF6}"/>
              </a:ext>
            </a:extLst>
          </p:cNvPr>
          <p:cNvCxnSpPr/>
          <p:nvPr/>
        </p:nvCxnSpPr>
        <p:spPr>
          <a:xfrm>
            <a:off x="4525656" y="4405518"/>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98DC822-5614-46A3-BEEA-32C47A91DECD}"/>
              </a:ext>
            </a:extLst>
          </p:cNvPr>
          <p:cNvCxnSpPr/>
          <p:nvPr/>
        </p:nvCxnSpPr>
        <p:spPr>
          <a:xfrm>
            <a:off x="5312645" y="4405518"/>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41F805-FF3A-4CCB-B02F-D9A57E56C306}"/>
              </a:ext>
            </a:extLst>
          </p:cNvPr>
          <p:cNvCxnSpPr/>
          <p:nvPr/>
        </p:nvCxnSpPr>
        <p:spPr>
          <a:xfrm>
            <a:off x="5950123" y="4405518"/>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9D85802-FB6B-4224-B614-96735A0A2CDF}"/>
              </a:ext>
            </a:extLst>
          </p:cNvPr>
          <p:cNvCxnSpPr/>
          <p:nvPr/>
        </p:nvCxnSpPr>
        <p:spPr>
          <a:xfrm>
            <a:off x="5312645" y="4620064"/>
            <a:ext cx="64549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759DC3-47E5-44EF-B75B-6C77D20C7241}"/>
              </a:ext>
            </a:extLst>
          </p:cNvPr>
          <p:cNvCxnSpPr/>
          <p:nvPr/>
        </p:nvCxnSpPr>
        <p:spPr>
          <a:xfrm flipH="1">
            <a:off x="4212828" y="4618186"/>
            <a:ext cx="312827"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5C5FE97B-02AC-4842-BB6B-4ED77EEFF4AD}"/>
              </a:ext>
            </a:extLst>
          </p:cNvPr>
          <p:cNvSpPr/>
          <p:nvPr/>
        </p:nvSpPr>
        <p:spPr>
          <a:xfrm rot="2700000">
            <a:off x="4499056" y="4590739"/>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A025E2F-956D-40CD-9481-AE76A89186FB}"/>
              </a:ext>
            </a:extLst>
          </p:cNvPr>
          <p:cNvSpPr/>
          <p:nvPr/>
        </p:nvSpPr>
        <p:spPr>
          <a:xfrm>
            <a:off x="6058932" y="4276363"/>
            <a:ext cx="4138677" cy="683642"/>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Experiment Design Critique</a:t>
            </a:r>
            <a:endParaRPr lang="en-US" dirty="0"/>
          </a:p>
        </p:txBody>
      </p:sp>
      <p:sp>
        <p:nvSpPr>
          <p:cNvPr id="131" name="Rectangle 130">
            <a:extLst>
              <a:ext uri="{FF2B5EF4-FFF2-40B4-BE49-F238E27FC236}">
                <a16:creationId xmlns:a16="http://schemas.microsoft.com/office/drawing/2014/main" id="{5A475E9C-A749-426B-AB48-F67C281EA50D}"/>
              </a:ext>
            </a:extLst>
          </p:cNvPr>
          <p:cNvSpPr/>
          <p:nvPr/>
        </p:nvSpPr>
        <p:spPr>
          <a:xfrm flipV="1">
            <a:off x="4637843" y="5136100"/>
            <a:ext cx="572030" cy="502774"/>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FA0A7AFE-17ED-42AA-9329-E594115DF4E0}"/>
              </a:ext>
            </a:extLst>
          </p:cNvPr>
          <p:cNvCxnSpPr/>
          <p:nvPr/>
        </p:nvCxnSpPr>
        <p:spPr>
          <a:xfrm>
            <a:off x="4525656" y="5173439"/>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793AE42-1525-4CD9-B09F-172FCA222F9A}"/>
              </a:ext>
            </a:extLst>
          </p:cNvPr>
          <p:cNvCxnSpPr/>
          <p:nvPr/>
        </p:nvCxnSpPr>
        <p:spPr>
          <a:xfrm>
            <a:off x="5312645" y="5173439"/>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9717620-2499-403A-A370-8379805488F4}"/>
              </a:ext>
            </a:extLst>
          </p:cNvPr>
          <p:cNvCxnSpPr/>
          <p:nvPr/>
        </p:nvCxnSpPr>
        <p:spPr>
          <a:xfrm>
            <a:off x="5950123" y="5173439"/>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F80B9-0A46-4547-A56B-1951355E4DE3}"/>
              </a:ext>
            </a:extLst>
          </p:cNvPr>
          <p:cNvCxnSpPr/>
          <p:nvPr/>
        </p:nvCxnSpPr>
        <p:spPr>
          <a:xfrm>
            <a:off x="5312645" y="5387985"/>
            <a:ext cx="64549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D210483-A9A7-4FFA-854D-5C00D0CC4E3A}"/>
              </a:ext>
            </a:extLst>
          </p:cNvPr>
          <p:cNvCxnSpPr/>
          <p:nvPr/>
        </p:nvCxnSpPr>
        <p:spPr>
          <a:xfrm flipH="1">
            <a:off x="4212828" y="5386107"/>
            <a:ext cx="312827"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A5476B0A-8030-4255-BEAD-88FECF5F4D71}"/>
              </a:ext>
            </a:extLst>
          </p:cNvPr>
          <p:cNvSpPr/>
          <p:nvPr/>
        </p:nvSpPr>
        <p:spPr>
          <a:xfrm rot="2700000">
            <a:off x="4499056" y="5358660"/>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C48443D-FE82-49B8-A417-C023D46A68F0}"/>
              </a:ext>
            </a:extLst>
          </p:cNvPr>
          <p:cNvSpPr/>
          <p:nvPr/>
        </p:nvSpPr>
        <p:spPr>
          <a:xfrm>
            <a:off x="6058932" y="5044284"/>
            <a:ext cx="4138677" cy="683642"/>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0B9B8F5-E034-4CD7-BE09-87A844887E9B}"/>
              </a:ext>
            </a:extLst>
          </p:cNvPr>
          <p:cNvSpPr/>
          <p:nvPr/>
        </p:nvSpPr>
        <p:spPr>
          <a:xfrm flipV="1">
            <a:off x="4637843" y="5920647"/>
            <a:ext cx="572030" cy="502774"/>
          </a:xfrm>
          <a:prstGeom prst="rect">
            <a:avLst/>
          </a:prstGeom>
          <a:solidFill>
            <a:schemeClr val="bg1"/>
          </a:solidFill>
          <a:ln w="95250">
            <a:solidFill>
              <a:srgbClr val="7A9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8EFD5451-F9DE-4359-85A1-E7E1BEEA9724}"/>
              </a:ext>
            </a:extLst>
          </p:cNvPr>
          <p:cNvCxnSpPr/>
          <p:nvPr/>
        </p:nvCxnSpPr>
        <p:spPr>
          <a:xfrm>
            <a:off x="4525656" y="5957986"/>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96A645-0E56-4CED-86D7-6C5BE0124B02}"/>
              </a:ext>
            </a:extLst>
          </p:cNvPr>
          <p:cNvCxnSpPr/>
          <p:nvPr/>
        </p:nvCxnSpPr>
        <p:spPr>
          <a:xfrm>
            <a:off x="5312645" y="5957986"/>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454F60B-0C24-4B2C-9A51-C2530CAA950C}"/>
              </a:ext>
            </a:extLst>
          </p:cNvPr>
          <p:cNvCxnSpPr/>
          <p:nvPr/>
        </p:nvCxnSpPr>
        <p:spPr>
          <a:xfrm>
            <a:off x="5950123" y="5957986"/>
            <a:ext cx="0" cy="4342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0C93BBE-B114-43CE-8EA6-6909A0FD09AD}"/>
              </a:ext>
            </a:extLst>
          </p:cNvPr>
          <p:cNvCxnSpPr/>
          <p:nvPr/>
        </p:nvCxnSpPr>
        <p:spPr>
          <a:xfrm>
            <a:off x="5312645" y="6172532"/>
            <a:ext cx="64549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50989EC-913C-4E7A-B6FF-E29F21509039}"/>
              </a:ext>
            </a:extLst>
          </p:cNvPr>
          <p:cNvCxnSpPr/>
          <p:nvPr/>
        </p:nvCxnSpPr>
        <p:spPr>
          <a:xfrm flipH="1">
            <a:off x="4212828" y="6170654"/>
            <a:ext cx="312827" cy="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CE1D322-5432-42CA-B6DD-07389B021D98}"/>
              </a:ext>
            </a:extLst>
          </p:cNvPr>
          <p:cNvSpPr/>
          <p:nvPr/>
        </p:nvSpPr>
        <p:spPr>
          <a:xfrm rot="2700000">
            <a:off x="4499056" y="6143207"/>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54A472A-6749-45BB-9143-E0545C47ED7F}"/>
              </a:ext>
            </a:extLst>
          </p:cNvPr>
          <p:cNvSpPr/>
          <p:nvPr/>
        </p:nvSpPr>
        <p:spPr>
          <a:xfrm>
            <a:off x="6058932" y="5828831"/>
            <a:ext cx="4138677" cy="683642"/>
          </a:xfrm>
          <a:prstGeom prst="rect">
            <a:avLst/>
          </a:prstGeom>
          <a:solidFill>
            <a:schemeClr val="bg1"/>
          </a:solidFill>
          <a:ln w="635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DFB75F10-3076-4CDF-A93C-EDAA49EE76FB}"/>
              </a:ext>
            </a:extLst>
          </p:cNvPr>
          <p:cNvSpPr txBox="1"/>
          <p:nvPr/>
        </p:nvSpPr>
        <p:spPr>
          <a:xfrm>
            <a:off x="4782017" y="543290"/>
            <a:ext cx="301686" cy="369332"/>
          </a:xfrm>
          <a:prstGeom prst="rect">
            <a:avLst/>
          </a:prstGeom>
          <a:noFill/>
          <a:ln>
            <a:noFill/>
          </a:ln>
        </p:spPr>
        <p:txBody>
          <a:bodyPr wrap="none" rtlCol="0">
            <a:spAutoFit/>
          </a:bodyPr>
          <a:lstStyle/>
          <a:p>
            <a:r>
              <a:rPr lang="en-US" dirty="0">
                <a:solidFill>
                  <a:srgbClr val="7A916F"/>
                </a:solidFill>
              </a:rPr>
              <a:t>1</a:t>
            </a:r>
            <a:endParaRPr lang="en-IN" dirty="0">
              <a:solidFill>
                <a:srgbClr val="7A916F"/>
              </a:solidFill>
            </a:endParaRPr>
          </a:p>
        </p:txBody>
      </p:sp>
      <p:sp>
        <p:nvSpPr>
          <p:cNvPr id="152" name="TextBox 151">
            <a:extLst>
              <a:ext uri="{FF2B5EF4-FFF2-40B4-BE49-F238E27FC236}">
                <a16:creationId xmlns:a16="http://schemas.microsoft.com/office/drawing/2014/main" id="{F8A7A81F-65FC-4DD4-A699-B0DF54AF2CD4}"/>
              </a:ext>
            </a:extLst>
          </p:cNvPr>
          <p:cNvSpPr txBox="1"/>
          <p:nvPr/>
        </p:nvSpPr>
        <p:spPr>
          <a:xfrm>
            <a:off x="4778112" y="1349934"/>
            <a:ext cx="301686" cy="369332"/>
          </a:xfrm>
          <a:prstGeom prst="rect">
            <a:avLst/>
          </a:prstGeom>
          <a:noFill/>
          <a:ln>
            <a:noFill/>
          </a:ln>
        </p:spPr>
        <p:txBody>
          <a:bodyPr wrap="none" rtlCol="0">
            <a:spAutoFit/>
          </a:bodyPr>
          <a:lstStyle/>
          <a:p>
            <a:r>
              <a:rPr lang="en-US" dirty="0">
                <a:solidFill>
                  <a:srgbClr val="7A916F"/>
                </a:solidFill>
              </a:rPr>
              <a:t>2</a:t>
            </a:r>
            <a:endParaRPr lang="en-IN" dirty="0">
              <a:solidFill>
                <a:srgbClr val="7A916F"/>
              </a:solidFill>
            </a:endParaRPr>
          </a:p>
        </p:txBody>
      </p:sp>
      <p:sp>
        <p:nvSpPr>
          <p:cNvPr id="154" name="TextBox 153">
            <a:extLst>
              <a:ext uri="{FF2B5EF4-FFF2-40B4-BE49-F238E27FC236}">
                <a16:creationId xmlns:a16="http://schemas.microsoft.com/office/drawing/2014/main" id="{7074EC2E-92A6-466D-A54A-1E01E7C9484F}"/>
              </a:ext>
            </a:extLst>
          </p:cNvPr>
          <p:cNvSpPr txBox="1"/>
          <p:nvPr/>
        </p:nvSpPr>
        <p:spPr>
          <a:xfrm>
            <a:off x="4764684" y="2106529"/>
            <a:ext cx="301686" cy="369332"/>
          </a:xfrm>
          <a:prstGeom prst="rect">
            <a:avLst/>
          </a:prstGeom>
          <a:noFill/>
          <a:ln>
            <a:noFill/>
          </a:ln>
        </p:spPr>
        <p:txBody>
          <a:bodyPr wrap="none" rtlCol="0">
            <a:spAutoFit/>
          </a:bodyPr>
          <a:lstStyle/>
          <a:p>
            <a:r>
              <a:rPr lang="en-US" dirty="0">
                <a:solidFill>
                  <a:srgbClr val="7A916F"/>
                </a:solidFill>
              </a:rPr>
              <a:t>3</a:t>
            </a:r>
            <a:endParaRPr lang="en-IN" dirty="0">
              <a:solidFill>
                <a:srgbClr val="7A916F"/>
              </a:solidFill>
            </a:endParaRPr>
          </a:p>
        </p:txBody>
      </p:sp>
      <p:sp>
        <p:nvSpPr>
          <p:cNvPr id="156" name="TextBox 155">
            <a:extLst>
              <a:ext uri="{FF2B5EF4-FFF2-40B4-BE49-F238E27FC236}">
                <a16:creationId xmlns:a16="http://schemas.microsoft.com/office/drawing/2014/main" id="{6912DFA2-DE7F-49D9-B235-5F73AD376ABE}"/>
              </a:ext>
            </a:extLst>
          </p:cNvPr>
          <p:cNvSpPr txBox="1"/>
          <p:nvPr/>
        </p:nvSpPr>
        <p:spPr>
          <a:xfrm>
            <a:off x="4759586" y="2884941"/>
            <a:ext cx="301686" cy="369332"/>
          </a:xfrm>
          <a:prstGeom prst="rect">
            <a:avLst/>
          </a:prstGeom>
          <a:noFill/>
          <a:ln>
            <a:noFill/>
          </a:ln>
        </p:spPr>
        <p:txBody>
          <a:bodyPr wrap="none" rtlCol="0">
            <a:spAutoFit/>
          </a:bodyPr>
          <a:lstStyle/>
          <a:p>
            <a:r>
              <a:rPr lang="en-US" dirty="0">
                <a:solidFill>
                  <a:srgbClr val="7A916F"/>
                </a:solidFill>
              </a:rPr>
              <a:t>4</a:t>
            </a:r>
            <a:endParaRPr lang="en-IN" dirty="0">
              <a:solidFill>
                <a:srgbClr val="7A916F"/>
              </a:solidFill>
            </a:endParaRPr>
          </a:p>
        </p:txBody>
      </p:sp>
      <p:sp>
        <p:nvSpPr>
          <p:cNvPr id="158" name="TextBox 157">
            <a:extLst>
              <a:ext uri="{FF2B5EF4-FFF2-40B4-BE49-F238E27FC236}">
                <a16:creationId xmlns:a16="http://schemas.microsoft.com/office/drawing/2014/main" id="{7446144D-42EA-4F47-9FF1-A5C45CB9834D}"/>
              </a:ext>
            </a:extLst>
          </p:cNvPr>
          <p:cNvSpPr txBox="1"/>
          <p:nvPr/>
        </p:nvSpPr>
        <p:spPr>
          <a:xfrm>
            <a:off x="4753441" y="3660493"/>
            <a:ext cx="301686" cy="369332"/>
          </a:xfrm>
          <a:prstGeom prst="rect">
            <a:avLst/>
          </a:prstGeom>
          <a:noFill/>
          <a:ln>
            <a:noFill/>
          </a:ln>
        </p:spPr>
        <p:txBody>
          <a:bodyPr wrap="none" rtlCol="0">
            <a:spAutoFit/>
          </a:bodyPr>
          <a:lstStyle/>
          <a:p>
            <a:r>
              <a:rPr lang="en-US" dirty="0">
                <a:solidFill>
                  <a:srgbClr val="7A916F"/>
                </a:solidFill>
              </a:rPr>
              <a:t>5</a:t>
            </a:r>
            <a:endParaRPr lang="en-IN" dirty="0">
              <a:solidFill>
                <a:srgbClr val="7A916F"/>
              </a:solidFill>
            </a:endParaRPr>
          </a:p>
        </p:txBody>
      </p:sp>
      <p:sp>
        <p:nvSpPr>
          <p:cNvPr id="160" name="TextBox 159">
            <a:extLst>
              <a:ext uri="{FF2B5EF4-FFF2-40B4-BE49-F238E27FC236}">
                <a16:creationId xmlns:a16="http://schemas.microsoft.com/office/drawing/2014/main" id="{7B08411D-8439-4BE2-A1B4-C6D5B6741B12}"/>
              </a:ext>
            </a:extLst>
          </p:cNvPr>
          <p:cNvSpPr txBox="1"/>
          <p:nvPr/>
        </p:nvSpPr>
        <p:spPr>
          <a:xfrm>
            <a:off x="4764703" y="4440620"/>
            <a:ext cx="301686" cy="369332"/>
          </a:xfrm>
          <a:prstGeom prst="rect">
            <a:avLst/>
          </a:prstGeom>
          <a:noFill/>
          <a:ln>
            <a:noFill/>
          </a:ln>
        </p:spPr>
        <p:txBody>
          <a:bodyPr wrap="none" rtlCol="0">
            <a:spAutoFit/>
          </a:bodyPr>
          <a:lstStyle/>
          <a:p>
            <a:r>
              <a:rPr lang="en-US" dirty="0">
                <a:solidFill>
                  <a:srgbClr val="7A916F"/>
                </a:solidFill>
              </a:rPr>
              <a:t>6</a:t>
            </a:r>
            <a:endParaRPr lang="en-IN" dirty="0">
              <a:solidFill>
                <a:srgbClr val="7A916F"/>
              </a:solidFill>
            </a:endParaRPr>
          </a:p>
        </p:txBody>
      </p:sp>
      <p:sp>
        <p:nvSpPr>
          <p:cNvPr id="162" name="TextBox 161">
            <a:extLst>
              <a:ext uri="{FF2B5EF4-FFF2-40B4-BE49-F238E27FC236}">
                <a16:creationId xmlns:a16="http://schemas.microsoft.com/office/drawing/2014/main" id="{9CD5CE79-E925-4E29-A7B4-5D83452AB1AC}"/>
              </a:ext>
            </a:extLst>
          </p:cNvPr>
          <p:cNvSpPr txBox="1"/>
          <p:nvPr/>
        </p:nvSpPr>
        <p:spPr>
          <a:xfrm>
            <a:off x="4767162" y="5203319"/>
            <a:ext cx="301686" cy="369332"/>
          </a:xfrm>
          <a:prstGeom prst="rect">
            <a:avLst/>
          </a:prstGeom>
          <a:noFill/>
          <a:ln>
            <a:noFill/>
          </a:ln>
        </p:spPr>
        <p:txBody>
          <a:bodyPr wrap="none" rtlCol="0">
            <a:spAutoFit/>
          </a:bodyPr>
          <a:lstStyle/>
          <a:p>
            <a:r>
              <a:rPr lang="en-US" dirty="0">
                <a:solidFill>
                  <a:srgbClr val="7A916F"/>
                </a:solidFill>
              </a:rPr>
              <a:t>7</a:t>
            </a:r>
            <a:endParaRPr lang="en-IN" dirty="0">
              <a:solidFill>
                <a:srgbClr val="7A916F"/>
              </a:solidFill>
            </a:endParaRPr>
          </a:p>
        </p:txBody>
      </p:sp>
      <p:sp>
        <p:nvSpPr>
          <p:cNvPr id="164" name="TextBox 163">
            <a:extLst>
              <a:ext uri="{FF2B5EF4-FFF2-40B4-BE49-F238E27FC236}">
                <a16:creationId xmlns:a16="http://schemas.microsoft.com/office/drawing/2014/main" id="{26F29C77-14B4-4360-945F-0F3699779F0A}"/>
              </a:ext>
            </a:extLst>
          </p:cNvPr>
          <p:cNvSpPr txBox="1"/>
          <p:nvPr/>
        </p:nvSpPr>
        <p:spPr>
          <a:xfrm>
            <a:off x="4769176" y="5985986"/>
            <a:ext cx="301686" cy="369332"/>
          </a:xfrm>
          <a:prstGeom prst="rect">
            <a:avLst/>
          </a:prstGeom>
          <a:noFill/>
          <a:ln>
            <a:noFill/>
          </a:ln>
        </p:spPr>
        <p:txBody>
          <a:bodyPr wrap="none" rtlCol="0">
            <a:spAutoFit/>
          </a:bodyPr>
          <a:lstStyle/>
          <a:p>
            <a:r>
              <a:rPr lang="en-US" dirty="0">
                <a:solidFill>
                  <a:srgbClr val="7A916F"/>
                </a:solidFill>
              </a:rPr>
              <a:t>8</a:t>
            </a:r>
            <a:endParaRPr lang="en-IN" dirty="0">
              <a:solidFill>
                <a:srgbClr val="7A916F"/>
              </a:solidFill>
            </a:endParaRPr>
          </a:p>
        </p:txBody>
      </p:sp>
      <p:sp>
        <p:nvSpPr>
          <p:cNvPr id="166" name="TextBox 165">
            <a:extLst>
              <a:ext uri="{FF2B5EF4-FFF2-40B4-BE49-F238E27FC236}">
                <a16:creationId xmlns:a16="http://schemas.microsoft.com/office/drawing/2014/main" id="{CD142581-605C-4FD9-BB96-321C1525A1D2}"/>
              </a:ext>
            </a:extLst>
          </p:cNvPr>
          <p:cNvSpPr txBox="1"/>
          <p:nvPr/>
        </p:nvSpPr>
        <p:spPr>
          <a:xfrm>
            <a:off x="6098557" y="4413055"/>
            <a:ext cx="4119494" cy="400110"/>
          </a:xfrm>
          <a:prstGeom prst="rect">
            <a:avLst/>
          </a:prstGeom>
          <a:noFill/>
        </p:spPr>
        <p:txBody>
          <a:bodyPr wrap="square" rtlCol="0">
            <a:spAutoFit/>
          </a:bodyPr>
          <a:lstStyle/>
          <a:p>
            <a:pPr algn="ctr"/>
            <a:r>
              <a:rPr lang="en-US" sz="2000" dirty="0"/>
              <a:t>Experiment Design Critique</a:t>
            </a:r>
          </a:p>
        </p:txBody>
      </p:sp>
      <p:sp>
        <p:nvSpPr>
          <p:cNvPr id="168" name="TextBox 167">
            <a:extLst>
              <a:ext uri="{FF2B5EF4-FFF2-40B4-BE49-F238E27FC236}">
                <a16:creationId xmlns:a16="http://schemas.microsoft.com/office/drawing/2014/main" id="{8BD54A81-ADE4-4AD0-9306-C6E266160BE4}"/>
              </a:ext>
            </a:extLst>
          </p:cNvPr>
          <p:cNvSpPr txBox="1"/>
          <p:nvPr/>
        </p:nvSpPr>
        <p:spPr>
          <a:xfrm>
            <a:off x="6053827" y="5199211"/>
            <a:ext cx="4143784" cy="400110"/>
          </a:xfrm>
          <a:prstGeom prst="rect">
            <a:avLst/>
          </a:prstGeom>
          <a:noFill/>
        </p:spPr>
        <p:txBody>
          <a:bodyPr wrap="square" rtlCol="0">
            <a:spAutoFit/>
          </a:bodyPr>
          <a:lstStyle/>
          <a:p>
            <a:pPr algn="ctr"/>
            <a:r>
              <a:rPr lang="en-US" sz="2000" dirty="0"/>
              <a:t>Business Recommendations</a:t>
            </a:r>
          </a:p>
        </p:txBody>
      </p:sp>
      <p:sp>
        <p:nvSpPr>
          <p:cNvPr id="170" name="TextBox 169">
            <a:extLst>
              <a:ext uri="{FF2B5EF4-FFF2-40B4-BE49-F238E27FC236}">
                <a16:creationId xmlns:a16="http://schemas.microsoft.com/office/drawing/2014/main" id="{07EFD433-82F1-4453-98A0-E07517FDCF7D}"/>
              </a:ext>
            </a:extLst>
          </p:cNvPr>
          <p:cNvSpPr txBox="1"/>
          <p:nvPr/>
        </p:nvSpPr>
        <p:spPr>
          <a:xfrm>
            <a:off x="6083220" y="5985899"/>
            <a:ext cx="4114391" cy="400110"/>
          </a:xfrm>
          <a:prstGeom prst="rect">
            <a:avLst/>
          </a:prstGeom>
          <a:noFill/>
        </p:spPr>
        <p:txBody>
          <a:bodyPr wrap="square" rtlCol="0">
            <a:spAutoFit/>
          </a:bodyPr>
          <a:lstStyle/>
          <a:p>
            <a:pPr algn="ctr"/>
            <a:r>
              <a:rPr lang="en-US" sz="2000" dirty="0"/>
              <a:t>Future Scope</a:t>
            </a:r>
          </a:p>
        </p:txBody>
      </p:sp>
      <p:sp>
        <p:nvSpPr>
          <p:cNvPr id="178" name="Rectangle 177">
            <a:extLst>
              <a:ext uri="{FF2B5EF4-FFF2-40B4-BE49-F238E27FC236}">
                <a16:creationId xmlns:a16="http://schemas.microsoft.com/office/drawing/2014/main" id="{105670E1-27AB-4692-8820-389946958CE9}"/>
              </a:ext>
            </a:extLst>
          </p:cNvPr>
          <p:cNvSpPr/>
          <p:nvPr/>
        </p:nvSpPr>
        <p:spPr>
          <a:xfrm rot="2700000">
            <a:off x="5292211" y="4592619"/>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C477088-5BC3-4978-AEF5-1EB0EBA3C00C}"/>
              </a:ext>
            </a:extLst>
          </p:cNvPr>
          <p:cNvSpPr/>
          <p:nvPr/>
        </p:nvSpPr>
        <p:spPr>
          <a:xfrm rot="2700000">
            <a:off x="5287397" y="5361689"/>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6FA1FB54-EA68-4686-B216-4CF52006586E}"/>
              </a:ext>
            </a:extLst>
          </p:cNvPr>
          <p:cNvSpPr/>
          <p:nvPr/>
        </p:nvSpPr>
        <p:spPr>
          <a:xfrm rot="2700000">
            <a:off x="5282831" y="6146620"/>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288F512-3E77-413E-9DCD-CBB3F65D4D81}"/>
              </a:ext>
            </a:extLst>
          </p:cNvPr>
          <p:cNvSpPr/>
          <p:nvPr/>
        </p:nvSpPr>
        <p:spPr>
          <a:xfrm rot="2700000">
            <a:off x="5921572" y="4590508"/>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1F07761A-15E3-4D1F-BA6A-F8379FC7EF32}"/>
              </a:ext>
            </a:extLst>
          </p:cNvPr>
          <p:cNvSpPr/>
          <p:nvPr/>
        </p:nvSpPr>
        <p:spPr>
          <a:xfrm rot="2700000">
            <a:off x="5929687" y="5370482"/>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3FE037B-ED9E-49BB-9B6B-78220FE0526F}"/>
              </a:ext>
            </a:extLst>
          </p:cNvPr>
          <p:cNvSpPr/>
          <p:nvPr/>
        </p:nvSpPr>
        <p:spPr>
          <a:xfrm rot="2700000">
            <a:off x="5925999" y="6151215"/>
            <a:ext cx="48245" cy="548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lide Number Placeholder 188">
            <a:extLst>
              <a:ext uri="{FF2B5EF4-FFF2-40B4-BE49-F238E27FC236}">
                <a16:creationId xmlns:a16="http://schemas.microsoft.com/office/drawing/2014/main" id="{257D9F16-D307-4CF1-803E-27B815B6FA19}"/>
              </a:ext>
            </a:extLst>
          </p:cNvPr>
          <p:cNvSpPr>
            <a:spLocks noGrp="1"/>
          </p:cNvSpPr>
          <p:nvPr>
            <p:ph type="sldNum" sz="quarter" idx="12"/>
          </p:nvPr>
        </p:nvSpPr>
        <p:spPr/>
        <p:txBody>
          <a:bodyPr/>
          <a:lstStyle/>
          <a:p>
            <a:fld id="{DC38E6AA-ABD0-FE41-9EE5-97C46D2F0330}" type="slidenum">
              <a:rPr lang="en-US" smtClean="0"/>
              <a:t>2</a:t>
            </a:fld>
            <a:endParaRPr lang="en-US"/>
          </a:p>
        </p:txBody>
      </p:sp>
    </p:spTree>
    <p:extLst>
      <p:ext uri="{BB962C8B-B14F-4D97-AF65-F5344CB8AC3E}">
        <p14:creationId xmlns:p14="http://schemas.microsoft.com/office/powerpoint/2010/main" val="111722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796739" cy="895646"/>
          </a:xfrm>
        </p:spPr>
        <p:txBody>
          <a:bodyPr>
            <a:noAutofit/>
          </a:bodyPr>
          <a:lstStyle/>
          <a:p>
            <a:r>
              <a:rPr lang="en-US" sz="4000" b="1" dirty="0">
                <a:latin typeface="+mn-lt"/>
              </a:rPr>
              <a:t>VARIATION OF DROP-OFF RATE WITH AGE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41840"/>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4836832"/>
            <a:ext cx="4222652" cy="1570051"/>
          </a:xfrm>
          <a:prstGeom prst="rect">
            <a:avLst/>
          </a:prstGeom>
          <a:solidFill>
            <a:schemeClr val="accent6">
              <a:lumMod val="20000"/>
              <a:lumOff val="80000"/>
            </a:schemeClr>
          </a:solidFill>
        </p:spPr>
        <p:txBody>
          <a:bodyPr wrap="square" rtlCol="0">
            <a:noAutofit/>
          </a:bodyPr>
          <a:lstStyle/>
          <a:p>
            <a:pPr marL="285750" indent="-285750" algn="just">
              <a:buFont typeface="Arial" panose="020B0604020202020204" pitchFamily="34" charset="0"/>
              <a:buChar char="•"/>
            </a:pPr>
            <a:r>
              <a:rPr lang="en-US" sz="1600" dirty="0"/>
              <a:t>Elderly people (77-97 years) show a high drop-off rate for all the steps</a:t>
            </a:r>
          </a:p>
          <a:p>
            <a:pPr marL="285750" indent="-285750" algn="just">
              <a:buFont typeface="Arial" panose="020B0604020202020204" pitchFamily="34" charset="0"/>
              <a:buChar char="•"/>
            </a:pPr>
            <a:r>
              <a:rPr lang="en-US" sz="1600" dirty="0"/>
              <a:t>Step 3 has a very low drop-off rate for all the age groups.</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45124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4837223"/>
            <a:ext cx="4222652" cy="1569660"/>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Elderly people (77-97 years) show a high drop-off rate for all the steps, except Step 3. This may be due to the less technology friendly elderly age group.</a:t>
            </a:r>
          </a:p>
          <a:p>
            <a:pPr marL="285750" indent="-285750" algn="just">
              <a:buFont typeface="Arial" panose="020B0604020202020204" pitchFamily="34" charset="0"/>
              <a:buChar char="•"/>
            </a:pPr>
            <a:r>
              <a:rPr lang="en-US" sz="1600" dirty="0"/>
              <a:t>It shows a general decrease compared to the new UI, indicating improved UI.</a:t>
            </a:r>
            <a:endParaRPr lang="en-US" dirty="0"/>
          </a:p>
        </p:txBody>
      </p:sp>
      <p:sp>
        <p:nvSpPr>
          <p:cNvPr id="14" name="TextBox 13">
            <a:extLst>
              <a:ext uri="{FF2B5EF4-FFF2-40B4-BE49-F238E27FC236}">
                <a16:creationId xmlns:a16="http://schemas.microsoft.com/office/drawing/2014/main" id="{C0634AC5-956F-D846-B228-18772F3DE913}"/>
              </a:ext>
            </a:extLst>
          </p:cNvPr>
          <p:cNvSpPr txBox="1"/>
          <p:nvPr/>
        </p:nvSpPr>
        <p:spPr>
          <a:xfrm>
            <a:off x="52545" y="469160"/>
            <a:ext cx="1648143" cy="307777"/>
          </a:xfrm>
          <a:prstGeom prst="rect">
            <a:avLst/>
          </a:prstGeom>
          <a:solidFill>
            <a:schemeClr val="accent2">
              <a:lumMod val="60000"/>
              <a:lumOff val="40000"/>
            </a:schemeClr>
          </a:solidFill>
        </p:spPr>
        <p:txBody>
          <a:bodyPr wrap="none" rtlCol="0">
            <a:spAutoFit/>
          </a:bodyPr>
          <a:lstStyle/>
          <a:p>
            <a:r>
              <a:rPr lang="en-US" sz="1400" dirty="0"/>
              <a:t>Drop-Off Rate - Age</a:t>
            </a:r>
            <a:r>
              <a:rPr lang="en-US" sz="1400" dirty="0">
                <a:solidFill>
                  <a:schemeClr val="bg1"/>
                </a:solidFill>
              </a:rPr>
              <a:t> </a:t>
            </a:r>
            <a:endParaRPr lang="en-IN" sz="1400" dirty="0">
              <a:solidFill>
                <a:schemeClr val="bg1"/>
              </a:solidFill>
            </a:endParaRPr>
          </a:p>
        </p:txBody>
      </p:sp>
      <p:cxnSp>
        <p:nvCxnSpPr>
          <p:cNvPr id="15" name="Straight Connector 14">
            <a:extLst>
              <a:ext uri="{FF2B5EF4-FFF2-40B4-BE49-F238E27FC236}">
                <a16:creationId xmlns:a16="http://schemas.microsoft.com/office/drawing/2014/main" id="{29B4C9E4-1A7B-D94B-91FE-5268C6AA6D4E}"/>
              </a:ext>
            </a:extLst>
          </p:cNvPr>
          <p:cNvCxnSpPr>
            <a:cxnSpLocks/>
          </p:cNvCxnSpPr>
          <p:nvPr/>
        </p:nvCxnSpPr>
        <p:spPr>
          <a:xfrm>
            <a:off x="5874319" y="1366138"/>
            <a:ext cx="0" cy="5320217"/>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7" name="Sev02">
            <a:extLst>
              <a:ext uri="{FF2B5EF4-FFF2-40B4-BE49-F238E27FC236}">
                <a16:creationId xmlns:a16="http://schemas.microsoft.com/office/drawing/2014/main" id="{73E7250C-7766-9E4D-9C89-1073583A0DC9}"/>
              </a:ext>
            </a:extLst>
          </p:cNvPr>
          <p:cNvSpPr/>
          <p:nvPr/>
        </p:nvSpPr>
        <p:spPr>
          <a:xfrm>
            <a:off x="5991842" y="448835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9" name="TextBox 18">
            <a:extLst>
              <a:ext uri="{FF2B5EF4-FFF2-40B4-BE49-F238E27FC236}">
                <a16:creationId xmlns:a16="http://schemas.microsoft.com/office/drawing/2014/main" id="{C7D50FF8-A67E-044A-9BB7-65E7A10E43A9}"/>
              </a:ext>
            </a:extLst>
          </p:cNvPr>
          <p:cNvSpPr txBox="1"/>
          <p:nvPr/>
        </p:nvSpPr>
        <p:spPr>
          <a:xfrm>
            <a:off x="6076746" y="4844771"/>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0" name="Sev02">
            <a:extLst>
              <a:ext uri="{FF2B5EF4-FFF2-40B4-BE49-F238E27FC236}">
                <a16:creationId xmlns:a16="http://schemas.microsoft.com/office/drawing/2014/main" id="{8E1A10A5-6760-FA46-956E-C81EA7AFB680}"/>
              </a:ext>
            </a:extLst>
          </p:cNvPr>
          <p:cNvSpPr/>
          <p:nvPr/>
        </p:nvSpPr>
        <p:spPr>
          <a:xfrm>
            <a:off x="131406" y="4463774"/>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1" name="TextBox 20">
            <a:extLst>
              <a:ext uri="{FF2B5EF4-FFF2-40B4-BE49-F238E27FC236}">
                <a16:creationId xmlns:a16="http://schemas.microsoft.com/office/drawing/2014/main" id="{96AC8D64-BB42-9E46-845F-475E61C8D514}"/>
              </a:ext>
            </a:extLst>
          </p:cNvPr>
          <p:cNvSpPr txBox="1"/>
          <p:nvPr/>
        </p:nvSpPr>
        <p:spPr>
          <a:xfrm>
            <a:off x="199685" y="4836815"/>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
        <p:nvSpPr>
          <p:cNvPr id="22" name="Slide Number Placeholder 3">
            <a:extLst>
              <a:ext uri="{FF2B5EF4-FFF2-40B4-BE49-F238E27FC236}">
                <a16:creationId xmlns:a16="http://schemas.microsoft.com/office/drawing/2014/main" id="{E9C5D6EC-25B6-414C-8918-703ACF909600}"/>
              </a:ext>
            </a:extLst>
          </p:cNvPr>
          <p:cNvSpPr txBox="1">
            <a:spLocks/>
          </p:cNvSpPr>
          <p:nvPr/>
        </p:nvSpPr>
        <p:spPr>
          <a:xfrm>
            <a:off x="9049503" y="63212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38E6AA-ABD0-FE41-9EE5-97C46D2F0330}" type="slidenum">
              <a:rPr lang="en-US" smtClean="0"/>
              <a:pPr/>
              <a:t>20</a:t>
            </a:fld>
            <a:endParaRPr lang="en-US" dirty="0"/>
          </a:p>
        </p:txBody>
      </p:sp>
      <p:graphicFrame>
        <p:nvGraphicFramePr>
          <p:cNvPr id="23" name="Chart 22">
            <a:extLst>
              <a:ext uri="{FF2B5EF4-FFF2-40B4-BE49-F238E27FC236}">
                <a16:creationId xmlns:a16="http://schemas.microsoft.com/office/drawing/2014/main" id="{0EEE84B1-EB74-C941-A1E6-E1EAD5A970CE}"/>
              </a:ext>
            </a:extLst>
          </p:cNvPr>
          <p:cNvGraphicFramePr>
            <a:graphicFrameLocks/>
          </p:cNvGraphicFramePr>
          <p:nvPr>
            <p:extLst>
              <p:ext uri="{D42A27DB-BD31-4B8C-83A1-F6EECF244321}">
                <p14:modId xmlns:p14="http://schemas.microsoft.com/office/powerpoint/2010/main" val="1784288420"/>
              </p:ext>
            </p:extLst>
          </p:nvPr>
        </p:nvGraphicFramePr>
        <p:xfrm>
          <a:off x="5991842" y="1423891"/>
          <a:ext cx="5527211" cy="288751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Chart 23">
            <a:extLst>
              <a:ext uri="{FF2B5EF4-FFF2-40B4-BE49-F238E27FC236}">
                <a16:creationId xmlns:a16="http://schemas.microsoft.com/office/drawing/2014/main" id="{B49ECDFD-CC44-A743-9EE0-28D4E031DAF2}"/>
              </a:ext>
            </a:extLst>
          </p:cNvPr>
          <p:cNvGraphicFramePr>
            <a:graphicFrameLocks/>
          </p:cNvGraphicFramePr>
          <p:nvPr>
            <p:extLst>
              <p:ext uri="{D42A27DB-BD31-4B8C-83A1-F6EECF244321}">
                <p14:modId xmlns:p14="http://schemas.microsoft.com/office/powerpoint/2010/main" val="2712732534"/>
              </p:ext>
            </p:extLst>
          </p:nvPr>
        </p:nvGraphicFramePr>
        <p:xfrm>
          <a:off x="131406" y="1423415"/>
          <a:ext cx="5521284" cy="294657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53330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21</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796739" cy="895646"/>
          </a:xfrm>
        </p:spPr>
        <p:txBody>
          <a:bodyPr>
            <a:noAutofit/>
          </a:bodyPr>
          <a:lstStyle/>
          <a:p>
            <a:r>
              <a:rPr lang="en-US" sz="4000" b="1" dirty="0">
                <a:latin typeface="+mn-lt"/>
              </a:rPr>
              <a:t>VARIATION OF DROP-OFF RATE WITH TENURE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41840"/>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4836832"/>
            <a:ext cx="4222652" cy="1816273"/>
          </a:xfrm>
          <a:prstGeom prst="rect">
            <a:avLst/>
          </a:prstGeom>
          <a:solidFill>
            <a:schemeClr val="accent6">
              <a:lumMod val="20000"/>
              <a:lumOff val="80000"/>
            </a:schemeClr>
          </a:solidFill>
        </p:spPr>
        <p:txBody>
          <a:bodyPr wrap="square" rtlCol="0">
            <a:noAutofit/>
          </a:bodyPr>
          <a:lstStyle/>
          <a:p>
            <a:pPr marL="285750" indent="-285750" algn="just">
              <a:buFont typeface="Arial" panose="020B0604020202020204" pitchFamily="34" charset="0"/>
              <a:buChar char="•"/>
            </a:pPr>
            <a:r>
              <a:rPr lang="en-US" sz="1600" dirty="0"/>
              <a:t>Step 3 drop-off rate for the people of maximum tenure (44-55 years) is exceptionally higher, which is a point of cause for investigation.</a:t>
            </a:r>
          </a:p>
          <a:p>
            <a:pPr marL="285750" indent="-285750" algn="just">
              <a:buFont typeface="Arial" panose="020B0604020202020204" pitchFamily="34" charset="0"/>
              <a:buChar char="•"/>
            </a:pPr>
            <a:r>
              <a:rPr lang="en-US" sz="1600" dirty="0"/>
              <a:t>The drop-off rate for Step 1 is comparable to that of the new UI.</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45124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4853848"/>
            <a:ext cx="4222652" cy="1815882"/>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The drop rates of people with maximum tenure (44-55 years) is highest for all the steps.</a:t>
            </a:r>
          </a:p>
          <a:p>
            <a:pPr marL="285750" indent="-285750" algn="just">
              <a:buFont typeface="Arial" panose="020B0604020202020204" pitchFamily="34" charset="0"/>
              <a:buChar char="•"/>
            </a:pPr>
            <a:r>
              <a:rPr lang="en-US" sz="1600" dirty="0"/>
              <a:t>This may be due to the less technology friendly elderly age group.</a:t>
            </a:r>
          </a:p>
          <a:p>
            <a:pPr marL="285750" indent="-285750" algn="just">
              <a:buFont typeface="Arial" panose="020B0604020202020204" pitchFamily="34" charset="0"/>
              <a:buChar char="•"/>
            </a:pPr>
            <a:r>
              <a:rPr lang="en-US" sz="1600" dirty="0"/>
              <a:t>It shows a general decrease compared to the new UI, indicating improved UI.</a:t>
            </a:r>
          </a:p>
        </p:txBody>
      </p:sp>
      <p:graphicFrame>
        <p:nvGraphicFramePr>
          <p:cNvPr id="16" name="Chart 15">
            <a:extLst>
              <a:ext uri="{FF2B5EF4-FFF2-40B4-BE49-F238E27FC236}">
                <a16:creationId xmlns:a16="http://schemas.microsoft.com/office/drawing/2014/main" id="{6743572A-7C63-9B42-90D3-2ADC909C4554}"/>
              </a:ext>
            </a:extLst>
          </p:cNvPr>
          <p:cNvGraphicFramePr>
            <a:graphicFrameLocks/>
          </p:cNvGraphicFramePr>
          <p:nvPr>
            <p:extLst>
              <p:ext uri="{D42A27DB-BD31-4B8C-83A1-F6EECF244321}">
                <p14:modId xmlns:p14="http://schemas.microsoft.com/office/powerpoint/2010/main" val="2183409444"/>
              </p:ext>
            </p:extLst>
          </p:nvPr>
        </p:nvGraphicFramePr>
        <p:xfrm>
          <a:off x="142933" y="1386078"/>
          <a:ext cx="5459902" cy="300614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3C1A0421-E941-5448-9BB9-4CB68AE8E4D2}"/>
              </a:ext>
            </a:extLst>
          </p:cNvPr>
          <p:cNvGraphicFramePr>
            <a:graphicFrameLocks/>
          </p:cNvGraphicFramePr>
          <p:nvPr>
            <p:extLst>
              <p:ext uri="{D42A27DB-BD31-4B8C-83A1-F6EECF244321}">
                <p14:modId xmlns:p14="http://schemas.microsoft.com/office/powerpoint/2010/main" val="571871528"/>
              </p:ext>
            </p:extLst>
          </p:nvPr>
        </p:nvGraphicFramePr>
        <p:xfrm>
          <a:off x="6134099" y="1419514"/>
          <a:ext cx="5459899" cy="3006141"/>
        </p:xfrm>
        <a:graphic>
          <a:graphicData uri="http://schemas.openxmlformats.org/drawingml/2006/chart">
            <c:chart xmlns:c="http://schemas.openxmlformats.org/drawingml/2006/chart" xmlns:r="http://schemas.openxmlformats.org/officeDocument/2006/relationships" r:id="rId9"/>
          </a:graphicData>
        </a:graphic>
      </p:graphicFrame>
      <p:sp>
        <p:nvSpPr>
          <p:cNvPr id="19" name="TextBox 18">
            <a:extLst>
              <a:ext uri="{FF2B5EF4-FFF2-40B4-BE49-F238E27FC236}">
                <a16:creationId xmlns:a16="http://schemas.microsoft.com/office/drawing/2014/main" id="{E6F45024-5F8E-2049-9219-87AF93AA1BA1}"/>
              </a:ext>
            </a:extLst>
          </p:cNvPr>
          <p:cNvSpPr txBox="1"/>
          <p:nvPr/>
        </p:nvSpPr>
        <p:spPr>
          <a:xfrm>
            <a:off x="52545" y="469160"/>
            <a:ext cx="1831655" cy="307777"/>
          </a:xfrm>
          <a:prstGeom prst="rect">
            <a:avLst/>
          </a:prstGeom>
          <a:solidFill>
            <a:schemeClr val="accent2">
              <a:lumMod val="60000"/>
              <a:lumOff val="40000"/>
            </a:schemeClr>
          </a:solidFill>
        </p:spPr>
        <p:txBody>
          <a:bodyPr wrap="none" rtlCol="0">
            <a:spAutoFit/>
          </a:bodyPr>
          <a:lstStyle/>
          <a:p>
            <a:r>
              <a:rPr lang="en-US" sz="1400" dirty="0"/>
              <a:t>Drop-Off Rate - Tenure</a:t>
            </a:r>
            <a:endParaRPr lang="en-IN" sz="1400" dirty="0"/>
          </a:p>
        </p:txBody>
      </p:sp>
      <p:cxnSp>
        <p:nvCxnSpPr>
          <p:cNvPr id="15" name="Straight Connector 14">
            <a:extLst>
              <a:ext uri="{FF2B5EF4-FFF2-40B4-BE49-F238E27FC236}">
                <a16:creationId xmlns:a16="http://schemas.microsoft.com/office/drawing/2014/main" id="{1BF3A558-0173-4243-925F-B3C914011C28}"/>
              </a:ext>
            </a:extLst>
          </p:cNvPr>
          <p:cNvCxnSpPr>
            <a:cxnSpLocks/>
          </p:cNvCxnSpPr>
          <p:nvPr/>
        </p:nvCxnSpPr>
        <p:spPr>
          <a:xfrm>
            <a:off x="5874319" y="1366138"/>
            <a:ext cx="0" cy="5320217"/>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7" name="Sev02">
            <a:extLst>
              <a:ext uri="{FF2B5EF4-FFF2-40B4-BE49-F238E27FC236}">
                <a16:creationId xmlns:a16="http://schemas.microsoft.com/office/drawing/2014/main" id="{6E3F49D2-4C00-214E-B2D3-18DCF4ED8C3A}"/>
              </a:ext>
            </a:extLst>
          </p:cNvPr>
          <p:cNvSpPr/>
          <p:nvPr/>
        </p:nvSpPr>
        <p:spPr>
          <a:xfrm>
            <a:off x="5991842" y="448835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0" name="TextBox 19">
            <a:extLst>
              <a:ext uri="{FF2B5EF4-FFF2-40B4-BE49-F238E27FC236}">
                <a16:creationId xmlns:a16="http://schemas.microsoft.com/office/drawing/2014/main" id="{1006D91D-47C7-5641-9CDC-19086F38EE1F}"/>
              </a:ext>
            </a:extLst>
          </p:cNvPr>
          <p:cNvSpPr txBox="1"/>
          <p:nvPr/>
        </p:nvSpPr>
        <p:spPr>
          <a:xfrm>
            <a:off x="6076746" y="4844771"/>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1" name="Sev02">
            <a:extLst>
              <a:ext uri="{FF2B5EF4-FFF2-40B4-BE49-F238E27FC236}">
                <a16:creationId xmlns:a16="http://schemas.microsoft.com/office/drawing/2014/main" id="{23C666BF-682B-6745-B0E3-BBCBFE125A85}"/>
              </a:ext>
            </a:extLst>
          </p:cNvPr>
          <p:cNvSpPr/>
          <p:nvPr/>
        </p:nvSpPr>
        <p:spPr>
          <a:xfrm>
            <a:off x="131406" y="446377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2" name="TextBox 21">
            <a:extLst>
              <a:ext uri="{FF2B5EF4-FFF2-40B4-BE49-F238E27FC236}">
                <a16:creationId xmlns:a16="http://schemas.microsoft.com/office/drawing/2014/main" id="{C3328446-1AB1-9844-96A8-745FED628313}"/>
              </a:ext>
            </a:extLst>
          </p:cNvPr>
          <p:cNvSpPr txBox="1"/>
          <p:nvPr/>
        </p:nvSpPr>
        <p:spPr>
          <a:xfrm>
            <a:off x="199685" y="4836816"/>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
        <p:nvSpPr>
          <p:cNvPr id="23" name="Slide Number Placeholder 3">
            <a:extLst>
              <a:ext uri="{FF2B5EF4-FFF2-40B4-BE49-F238E27FC236}">
                <a16:creationId xmlns:a16="http://schemas.microsoft.com/office/drawing/2014/main" id="{95C90825-CD00-C34B-81B6-8BF5EA723EFA}"/>
              </a:ext>
            </a:extLst>
          </p:cNvPr>
          <p:cNvSpPr txBox="1">
            <a:spLocks/>
          </p:cNvSpPr>
          <p:nvPr/>
        </p:nvSpPr>
        <p:spPr>
          <a:xfrm>
            <a:off x="9394371" y="6356350"/>
            <a:ext cx="250535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38E6AA-ABD0-FE41-9EE5-97C46D2F0330}" type="slidenum">
              <a:rPr lang="en-US" smtClean="0"/>
              <a:pPr/>
              <a:t>21</a:t>
            </a:fld>
            <a:endParaRPr lang="en-US" dirty="0"/>
          </a:p>
        </p:txBody>
      </p:sp>
    </p:spTree>
    <p:extLst>
      <p:ext uri="{BB962C8B-B14F-4D97-AF65-F5344CB8AC3E}">
        <p14:creationId xmlns:p14="http://schemas.microsoft.com/office/powerpoint/2010/main" val="274046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22</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9796739" cy="895646"/>
          </a:xfrm>
        </p:spPr>
        <p:txBody>
          <a:bodyPr>
            <a:noAutofit/>
          </a:bodyPr>
          <a:lstStyle/>
          <a:p>
            <a:r>
              <a:rPr lang="en-US" sz="4000" b="1" dirty="0">
                <a:latin typeface="+mn-lt"/>
              </a:rPr>
              <a:t>VARIATION OF NAVIGATION TIME WITH AGE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27772"/>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4817653"/>
            <a:ext cx="4222652" cy="1745935"/>
          </a:xfrm>
          <a:prstGeom prst="rect">
            <a:avLst/>
          </a:prstGeom>
          <a:solidFill>
            <a:schemeClr val="accent6">
              <a:lumMod val="20000"/>
              <a:lumOff val="80000"/>
            </a:schemeClr>
          </a:solidFill>
        </p:spPr>
        <p:txBody>
          <a:bodyPr wrap="square" rtlCol="0">
            <a:noAutofit/>
          </a:bodyPr>
          <a:lstStyle/>
          <a:p>
            <a:pPr marL="285750" indent="-285750" algn="just">
              <a:buFont typeface="Arial" panose="020B0604020202020204" pitchFamily="34" charset="0"/>
              <a:buChar char="•"/>
            </a:pPr>
            <a:r>
              <a:rPr lang="en-US" sz="1600" dirty="0"/>
              <a:t>Elderly clients tend to spend the maximum time in navigating through the process.</a:t>
            </a:r>
          </a:p>
          <a:p>
            <a:pPr marL="285750" indent="-285750" algn="just">
              <a:buFont typeface="Arial" panose="020B0604020202020204" pitchFamily="34" charset="0"/>
              <a:buChar char="•"/>
            </a:pPr>
            <a:r>
              <a:rPr lang="en-US" sz="1600" dirty="0"/>
              <a:t>Step 2 is causing even the middle-aged group (37-57 years) to take longer in navigating, which should be looked further into.</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38090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4780956"/>
            <a:ext cx="4222652" cy="1815882"/>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Elderly clients tend to spend the maximum time in navigating through the process.</a:t>
            </a:r>
          </a:p>
          <a:p>
            <a:pPr marL="285750" indent="-285750" algn="just">
              <a:buFont typeface="Arial" panose="020B0604020202020204" pitchFamily="34" charset="0"/>
              <a:buChar char="•"/>
            </a:pPr>
            <a:r>
              <a:rPr lang="en-US" sz="1600" dirty="0"/>
              <a:t>Step 2 is causing even the middle-aged group (37-57 years) to take longer in navigating.</a:t>
            </a:r>
          </a:p>
          <a:p>
            <a:pPr marL="285750" indent="-285750" algn="just">
              <a:buFont typeface="Arial" panose="020B0604020202020204" pitchFamily="34" charset="0"/>
              <a:buChar char="•"/>
            </a:pPr>
            <a:r>
              <a:rPr lang="en-US" sz="1600" dirty="0"/>
              <a:t>The overall trends are similar to the previous UI, although the navigation time has decreased for all age groups.</a:t>
            </a:r>
          </a:p>
        </p:txBody>
      </p:sp>
      <p:graphicFrame>
        <p:nvGraphicFramePr>
          <p:cNvPr id="21" name="Chart 20">
            <a:extLst>
              <a:ext uri="{FF2B5EF4-FFF2-40B4-BE49-F238E27FC236}">
                <a16:creationId xmlns:a16="http://schemas.microsoft.com/office/drawing/2014/main" id="{A03F8D15-ED4A-2B40-BCE4-C9B77332BD01}"/>
              </a:ext>
            </a:extLst>
          </p:cNvPr>
          <p:cNvGraphicFramePr>
            <a:graphicFrameLocks/>
          </p:cNvGraphicFramePr>
          <p:nvPr>
            <p:extLst>
              <p:ext uri="{D42A27DB-BD31-4B8C-83A1-F6EECF244321}">
                <p14:modId xmlns:p14="http://schemas.microsoft.com/office/powerpoint/2010/main" val="4119442975"/>
              </p:ext>
            </p:extLst>
          </p:nvPr>
        </p:nvGraphicFramePr>
        <p:xfrm>
          <a:off x="580561" y="1526142"/>
          <a:ext cx="4776413" cy="289594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2" name="Chart 21">
            <a:extLst>
              <a:ext uri="{FF2B5EF4-FFF2-40B4-BE49-F238E27FC236}">
                <a16:creationId xmlns:a16="http://schemas.microsoft.com/office/drawing/2014/main" id="{41751012-7F36-0648-AD5D-E35DF5ACA55C}"/>
              </a:ext>
            </a:extLst>
          </p:cNvPr>
          <p:cNvGraphicFramePr>
            <a:graphicFrameLocks/>
          </p:cNvGraphicFramePr>
          <p:nvPr>
            <p:extLst>
              <p:ext uri="{D42A27DB-BD31-4B8C-83A1-F6EECF244321}">
                <p14:modId xmlns:p14="http://schemas.microsoft.com/office/powerpoint/2010/main" val="1618870212"/>
              </p:ext>
            </p:extLst>
          </p:nvPr>
        </p:nvGraphicFramePr>
        <p:xfrm>
          <a:off x="6415379" y="1518695"/>
          <a:ext cx="5001505" cy="2830431"/>
        </p:xfrm>
        <a:graphic>
          <a:graphicData uri="http://schemas.openxmlformats.org/drawingml/2006/chart">
            <c:chart xmlns:c="http://schemas.openxmlformats.org/drawingml/2006/chart" xmlns:r="http://schemas.openxmlformats.org/officeDocument/2006/relationships" r:id="rId9"/>
          </a:graphicData>
        </a:graphic>
      </p:graphicFrame>
      <p:sp>
        <p:nvSpPr>
          <p:cNvPr id="23" name="TextBox 22">
            <a:extLst>
              <a:ext uri="{FF2B5EF4-FFF2-40B4-BE49-F238E27FC236}">
                <a16:creationId xmlns:a16="http://schemas.microsoft.com/office/drawing/2014/main" id="{038DF835-0F30-134D-AA06-43DB15BD9A4D}"/>
              </a:ext>
            </a:extLst>
          </p:cNvPr>
          <p:cNvSpPr txBox="1"/>
          <p:nvPr/>
        </p:nvSpPr>
        <p:spPr>
          <a:xfrm>
            <a:off x="52545" y="469160"/>
            <a:ext cx="1819922" cy="307777"/>
          </a:xfrm>
          <a:prstGeom prst="rect">
            <a:avLst/>
          </a:prstGeom>
          <a:solidFill>
            <a:schemeClr val="accent2">
              <a:lumMod val="60000"/>
              <a:lumOff val="40000"/>
            </a:schemeClr>
          </a:solidFill>
        </p:spPr>
        <p:txBody>
          <a:bodyPr wrap="none" rtlCol="0">
            <a:spAutoFit/>
          </a:bodyPr>
          <a:lstStyle/>
          <a:p>
            <a:r>
              <a:rPr lang="en-US" sz="1400" dirty="0"/>
              <a:t>Navigation Time - Age</a:t>
            </a:r>
            <a:r>
              <a:rPr lang="en-US" sz="1400" dirty="0">
                <a:solidFill>
                  <a:schemeClr val="bg1"/>
                </a:solidFill>
              </a:rPr>
              <a:t> </a:t>
            </a:r>
            <a:endParaRPr lang="en-IN" sz="1400" dirty="0">
              <a:solidFill>
                <a:schemeClr val="bg1"/>
              </a:solidFill>
            </a:endParaRPr>
          </a:p>
        </p:txBody>
      </p:sp>
      <p:cxnSp>
        <p:nvCxnSpPr>
          <p:cNvPr id="15" name="Straight Connector 14">
            <a:extLst>
              <a:ext uri="{FF2B5EF4-FFF2-40B4-BE49-F238E27FC236}">
                <a16:creationId xmlns:a16="http://schemas.microsoft.com/office/drawing/2014/main" id="{9C91E320-16FD-F14E-8648-4E1F1D8D88DC}"/>
              </a:ext>
            </a:extLst>
          </p:cNvPr>
          <p:cNvCxnSpPr>
            <a:cxnSpLocks/>
          </p:cNvCxnSpPr>
          <p:nvPr/>
        </p:nvCxnSpPr>
        <p:spPr>
          <a:xfrm>
            <a:off x="5874319" y="1366138"/>
            <a:ext cx="0" cy="5263950"/>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 name="Sev02">
            <a:extLst>
              <a:ext uri="{FF2B5EF4-FFF2-40B4-BE49-F238E27FC236}">
                <a16:creationId xmlns:a16="http://schemas.microsoft.com/office/drawing/2014/main" id="{D190144E-9170-534F-9874-F7D658ABC923}"/>
              </a:ext>
            </a:extLst>
          </p:cNvPr>
          <p:cNvSpPr/>
          <p:nvPr/>
        </p:nvSpPr>
        <p:spPr>
          <a:xfrm>
            <a:off x="5991842" y="443848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7" name="TextBox 16">
            <a:extLst>
              <a:ext uri="{FF2B5EF4-FFF2-40B4-BE49-F238E27FC236}">
                <a16:creationId xmlns:a16="http://schemas.microsoft.com/office/drawing/2014/main" id="{3B4DE568-D288-C147-9503-B69F20647245}"/>
              </a:ext>
            </a:extLst>
          </p:cNvPr>
          <p:cNvSpPr txBox="1"/>
          <p:nvPr/>
        </p:nvSpPr>
        <p:spPr>
          <a:xfrm>
            <a:off x="6076746" y="4794896"/>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18" name="Sev02">
            <a:extLst>
              <a:ext uri="{FF2B5EF4-FFF2-40B4-BE49-F238E27FC236}">
                <a16:creationId xmlns:a16="http://schemas.microsoft.com/office/drawing/2014/main" id="{67ABA59C-5AAD-B74F-812A-7FF153449EED}"/>
              </a:ext>
            </a:extLst>
          </p:cNvPr>
          <p:cNvSpPr/>
          <p:nvPr/>
        </p:nvSpPr>
        <p:spPr>
          <a:xfrm>
            <a:off x="131406" y="448040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9" name="TextBox 18">
            <a:extLst>
              <a:ext uri="{FF2B5EF4-FFF2-40B4-BE49-F238E27FC236}">
                <a16:creationId xmlns:a16="http://schemas.microsoft.com/office/drawing/2014/main" id="{018C1C3B-E7A4-6741-B172-8D60698E8CF9}"/>
              </a:ext>
            </a:extLst>
          </p:cNvPr>
          <p:cNvSpPr txBox="1"/>
          <p:nvPr/>
        </p:nvSpPr>
        <p:spPr>
          <a:xfrm>
            <a:off x="199685" y="4853441"/>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
        <p:nvSpPr>
          <p:cNvPr id="20" name="Slide Number Placeholder 3">
            <a:extLst>
              <a:ext uri="{FF2B5EF4-FFF2-40B4-BE49-F238E27FC236}">
                <a16:creationId xmlns:a16="http://schemas.microsoft.com/office/drawing/2014/main" id="{5DBFC6A6-9458-5A4C-B837-D5DBE9968CE3}"/>
              </a:ext>
            </a:extLst>
          </p:cNvPr>
          <p:cNvSpPr txBox="1">
            <a:spLocks/>
          </p:cNvSpPr>
          <p:nvPr/>
        </p:nvSpPr>
        <p:spPr>
          <a:xfrm>
            <a:off x="9394371" y="6356350"/>
            <a:ext cx="253040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38E6AA-ABD0-FE41-9EE5-97C46D2F0330}" type="slidenum">
              <a:rPr lang="en-US" smtClean="0"/>
              <a:pPr/>
              <a:t>22</a:t>
            </a:fld>
            <a:endParaRPr lang="en-US" dirty="0"/>
          </a:p>
        </p:txBody>
      </p:sp>
    </p:spTree>
    <p:extLst>
      <p:ext uri="{BB962C8B-B14F-4D97-AF65-F5344CB8AC3E}">
        <p14:creationId xmlns:p14="http://schemas.microsoft.com/office/powerpoint/2010/main" val="440538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23</a:t>
            </a:fld>
            <a:endParaRPr lang="en-US" dirty="0"/>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10626734" cy="895646"/>
          </a:xfrm>
        </p:spPr>
        <p:txBody>
          <a:bodyPr>
            <a:noAutofit/>
          </a:bodyPr>
          <a:lstStyle/>
          <a:p>
            <a:r>
              <a:rPr lang="en-US" sz="4000" b="1" dirty="0">
                <a:latin typeface="+mn-lt"/>
              </a:rPr>
              <a:t>VARIATION OF NAVIGATION TIME WITH TENURE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41840"/>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4836832"/>
            <a:ext cx="4222652" cy="584775"/>
          </a:xfrm>
          <a:prstGeom prst="rect">
            <a:avLst/>
          </a:prstGeom>
          <a:solidFill>
            <a:schemeClr val="accent6">
              <a:lumMod val="20000"/>
              <a:lumOff val="80000"/>
            </a:schemeClr>
          </a:solidFill>
        </p:spPr>
        <p:txBody>
          <a:bodyPr wrap="square" rtlCol="0">
            <a:spAutoFit/>
          </a:bodyPr>
          <a:lstStyle/>
          <a:p>
            <a:pPr algn="just"/>
            <a:r>
              <a:rPr lang="en-US" sz="1600" dirty="0"/>
              <a:t>Experienced people with more tenure tend to navigate faster almost through all the steps.</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45124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4853848"/>
            <a:ext cx="4222652" cy="1323439"/>
          </a:xfrm>
          <a:prstGeom prst="rect">
            <a:avLst/>
          </a:prstGeom>
          <a:solidFill>
            <a:schemeClr val="accent6">
              <a:lumMod val="20000"/>
              <a:lumOff val="80000"/>
            </a:schemeClr>
          </a:solidFill>
        </p:spPr>
        <p:txBody>
          <a:bodyPr wrap="square" rtlCol="0">
            <a:spAutoFit/>
          </a:bodyPr>
          <a:lstStyle/>
          <a:p>
            <a:pPr algn="just"/>
            <a:r>
              <a:rPr lang="en-US" sz="1600" dirty="0"/>
              <a:t>Step 3 seems to cause people of all the tenure buckets take more time, esp. the more experienced people (44-55 years). </a:t>
            </a:r>
          </a:p>
          <a:p>
            <a:pPr algn="just"/>
            <a:r>
              <a:rPr lang="en-US" sz="1600" dirty="0"/>
              <a:t>However, it shows a decrease compared to the new UI, indicating improved UI.</a:t>
            </a:r>
            <a:endParaRPr lang="en-US" dirty="0"/>
          </a:p>
        </p:txBody>
      </p:sp>
      <p:sp>
        <p:nvSpPr>
          <p:cNvPr id="14" name="TextBox 13">
            <a:extLst>
              <a:ext uri="{FF2B5EF4-FFF2-40B4-BE49-F238E27FC236}">
                <a16:creationId xmlns:a16="http://schemas.microsoft.com/office/drawing/2014/main" id="{AC2F5853-C792-2E44-894B-EB6C8E5295CD}"/>
              </a:ext>
            </a:extLst>
          </p:cNvPr>
          <p:cNvSpPr txBox="1"/>
          <p:nvPr/>
        </p:nvSpPr>
        <p:spPr>
          <a:xfrm>
            <a:off x="52545" y="469160"/>
            <a:ext cx="2078774" cy="307777"/>
          </a:xfrm>
          <a:prstGeom prst="rect">
            <a:avLst/>
          </a:prstGeom>
          <a:solidFill>
            <a:schemeClr val="accent2">
              <a:lumMod val="60000"/>
              <a:lumOff val="40000"/>
            </a:schemeClr>
          </a:solidFill>
        </p:spPr>
        <p:txBody>
          <a:bodyPr wrap="none" rtlCol="0">
            <a:spAutoFit/>
          </a:bodyPr>
          <a:lstStyle/>
          <a:p>
            <a:r>
              <a:rPr lang="en-US" sz="1400" dirty="0"/>
              <a:t>Navigation Time – Tenure</a:t>
            </a:r>
            <a:r>
              <a:rPr lang="en-US" sz="1400" dirty="0">
                <a:solidFill>
                  <a:schemeClr val="bg1"/>
                </a:solidFill>
              </a:rPr>
              <a:t> </a:t>
            </a:r>
            <a:endParaRPr lang="en-IN" sz="1400" dirty="0">
              <a:solidFill>
                <a:schemeClr val="bg1"/>
              </a:solidFill>
            </a:endParaRPr>
          </a:p>
        </p:txBody>
      </p:sp>
      <p:graphicFrame>
        <p:nvGraphicFramePr>
          <p:cNvPr id="20" name="Chart 19">
            <a:extLst>
              <a:ext uri="{FF2B5EF4-FFF2-40B4-BE49-F238E27FC236}">
                <a16:creationId xmlns:a16="http://schemas.microsoft.com/office/drawing/2014/main" id="{061CCB07-425B-2847-99B9-07B80CDCE3A5}"/>
              </a:ext>
            </a:extLst>
          </p:cNvPr>
          <p:cNvGraphicFramePr>
            <a:graphicFrameLocks/>
          </p:cNvGraphicFramePr>
          <p:nvPr>
            <p:extLst>
              <p:ext uri="{D42A27DB-BD31-4B8C-83A1-F6EECF244321}">
                <p14:modId xmlns:p14="http://schemas.microsoft.com/office/powerpoint/2010/main" val="2084875107"/>
              </p:ext>
            </p:extLst>
          </p:nvPr>
        </p:nvGraphicFramePr>
        <p:xfrm>
          <a:off x="445662" y="1330653"/>
          <a:ext cx="5168900" cy="292735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1" name="Chart 20">
            <a:extLst>
              <a:ext uri="{FF2B5EF4-FFF2-40B4-BE49-F238E27FC236}">
                <a16:creationId xmlns:a16="http://schemas.microsoft.com/office/drawing/2014/main" id="{A68BA760-2D09-1144-A8B7-ED859CA7D5A2}"/>
              </a:ext>
            </a:extLst>
          </p:cNvPr>
          <p:cNvGraphicFramePr>
            <a:graphicFrameLocks/>
          </p:cNvGraphicFramePr>
          <p:nvPr>
            <p:extLst>
              <p:ext uri="{D42A27DB-BD31-4B8C-83A1-F6EECF244321}">
                <p14:modId xmlns:p14="http://schemas.microsoft.com/office/powerpoint/2010/main" val="2890498763"/>
              </p:ext>
            </p:extLst>
          </p:nvPr>
        </p:nvGraphicFramePr>
        <p:xfrm>
          <a:off x="6600273" y="1341985"/>
          <a:ext cx="4940300" cy="2876550"/>
        </p:xfrm>
        <a:graphic>
          <a:graphicData uri="http://schemas.openxmlformats.org/drawingml/2006/chart">
            <c:chart xmlns:c="http://schemas.openxmlformats.org/drawingml/2006/chart" xmlns:r="http://schemas.openxmlformats.org/officeDocument/2006/relationships" r:id="rId9"/>
          </a:graphicData>
        </a:graphic>
      </p:graphicFrame>
      <p:cxnSp>
        <p:nvCxnSpPr>
          <p:cNvPr id="15" name="Straight Connector 14">
            <a:extLst>
              <a:ext uri="{FF2B5EF4-FFF2-40B4-BE49-F238E27FC236}">
                <a16:creationId xmlns:a16="http://schemas.microsoft.com/office/drawing/2014/main" id="{0DC754E2-A98D-AF48-9C09-95417352E64A}"/>
              </a:ext>
            </a:extLst>
          </p:cNvPr>
          <p:cNvCxnSpPr>
            <a:cxnSpLocks/>
          </p:cNvCxnSpPr>
          <p:nvPr/>
        </p:nvCxnSpPr>
        <p:spPr>
          <a:xfrm>
            <a:off x="5874319" y="1366138"/>
            <a:ext cx="0" cy="4990212"/>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 name="Sev02">
            <a:extLst>
              <a:ext uri="{FF2B5EF4-FFF2-40B4-BE49-F238E27FC236}">
                <a16:creationId xmlns:a16="http://schemas.microsoft.com/office/drawing/2014/main" id="{907724B2-1392-6B45-BA9B-CBA9AA73B069}"/>
              </a:ext>
            </a:extLst>
          </p:cNvPr>
          <p:cNvSpPr/>
          <p:nvPr/>
        </p:nvSpPr>
        <p:spPr>
          <a:xfrm>
            <a:off x="5991842" y="448835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7" name="TextBox 16">
            <a:extLst>
              <a:ext uri="{FF2B5EF4-FFF2-40B4-BE49-F238E27FC236}">
                <a16:creationId xmlns:a16="http://schemas.microsoft.com/office/drawing/2014/main" id="{47385D06-FA6C-BE4D-921B-459EF2CEDEA4}"/>
              </a:ext>
            </a:extLst>
          </p:cNvPr>
          <p:cNvSpPr txBox="1"/>
          <p:nvPr/>
        </p:nvSpPr>
        <p:spPr>
          <a:xfrm>
            <a:off x="6076746" y="4844771"/>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18" name="Sev02">
            <a:extLst>
              <a:ext uri="{FF2B5EF4-FFF2-40B4-BE49-F238E27FC236}">
                <a16:creationId xmlns:a16="http://schemas.microsoft.com/office/drawing/2014/main" id="{45045CA0-813F-004C-9010-BED93FCF13ED}"/>
              </a:ext>
            </a:extLst>
          </p:cNvPr>
          <p:cNvSpPr/>
          <p:nvPr/>
        </p:nvSpPr>
        <p:spPr>
          <a:xfrm>
            <a:off x="131406" y="444715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9" name="TextBox 18">
            <a:extLst>
              <a:ext uri="{FF2B5EF4-FFF2-40B4-BE49-F238E27FC236}">
                <a16:creationId xmlns:a16="http://schemas.microsoft.com/office/drawing/2014/main" id="{0B5153B8-A32B-1F4A-BECD-23FB46BEF642}"/>
              </a:ext>
            </a:extLst>
          </p:cNvPr>
          <p:cNvSpPr txBox="1"/>
          <p:nvPr/>
        </p:nvSpPr>
        <p:spPr>
          <a:xfrm>
            <a:off x="199685" y="4820191"/>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1148008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24</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10626734" cy="895646"/>
          </a:xfrm>
        </p:spPr>
        <p:txBody>
          <a:bodyPr>
            <a:noAutofit/>
          </a:bodyPr>
          <a:lstStyle/>
          <a:p>
            <a:r>
              <a:rPr lang="en-US" sz="4000" b="1" dirty="0">
                <a:latin typeface="+mn-lt"/>
              </a:rPr>
              <a:t>VARIATION OF CLIENT BALANCE WITH AGE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41840"/>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3" y="4836832"/>
            <a:ext cx="4222652" cy="1323439"/>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Elderly clients (age groups 57-77 &amp; 77-97 years) have the maximum balance</a:t>
            </a:r>
          </a:p>
          <a:p>
            <a:pPr marL="285750" indent="-285750" algn="just">
              <a:buFont typeface="Arial" panose="020B0604020202020204" pitchFamily="34" charset="0"/>
              <a:buChar char="•"/>
            </a:pPr>
            <a:r>
              <a:rPr lang="en-US" sz="1600" dirty="0"/>
              <a:t>Although there are less number of clients in that age group, elderly clients are a valuable customer segment for Vanguard.</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451249"/>
            <a:ext cx="4222653"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8" y="4853848"/>
            <a:ext cx="4222652" cy="1323439"/>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Elderly clients (age groups 57-77 &amp; 77-97 years) have the maximum balance</a:t>
            </a:r>
          </a:p>
          <a:p>
            <a:pPr marL="285750" indent="-285750" algn="just">
              <a:buFont typeface="Arial" panose="020B0604020202020204" pitchFamily="34" charset="0"/>
              <a:buChar char="•"/>
            </a:pPr>
            <a:r>
              <a:rPr lang="en-US" sz="1600" dirty="0"/>
              <a:t>Although there are less number of clients in that age group, elderly clients are a valuable customer segment for Vanguard.</a:t>
            </a:r>
          </a:p>
        </p:txBody>
      </p:sp>
      <p:sp>
        <p:nvSpPr>
          <p:cNvPr id="14" name="TextBox 13">
            <a:extLst>
              <a:ext uri="{FF2B5EF4-FFF2-40B4-BE49-F238E27FC236}">
                <a16:creationId xmlns:a16="http://schemas.microsoft.com/office/drawing/2014/main" id="{AC2F5853-C792-2E44-894B-EB6C8E5295CD}"/>
              </a:ext>
            </a:extLst>
          </p:cNvPr>
          <p:cNvSpPr txBox="1"/>
          <p:nvPr/>
        </p:nvSpPr>
        <p:spPr>
          <a:xfrm>
            <a:off x="52545" y="469160"/>
            <a:ext cx="1552092" cy="307777"/>
          </a:xfrm>
          <a:prstGeom prst="rect">
            <a:avLst/>
          </a:prstGeom>
          <a:solidFill>
            <a:schemeClr val="accent2">
              <a:lumMod val="60000"/>
              <a:lumOff val="40000"/>
            </a:schemeClr>
          </a:solidFill>
        </p:spPr>
        <p:txBody>
          <a:bodyPr wrap="none" rtlCol="0">
            <a:spAutoFit/>
          </a:bodyPr>
          <a:lstStyle/>
          <a:p>
            <a:r>
              <a:rPr lang="en-US" sz="1400" dirty="0"/>
              <a:t>Client Balance-Age</a:t>
            </a:r>
            <a:endParaRPr lang="en-IN" sz="1400" dirty="0"/>
          </a:p>
        </p:txBody>
      </p:sp>
      <p:graphicFrame>
        <p:nvGraphicFramePr>
          <p:cNvPr id="15" name="Chart 14">
            <a:extLst>
              <a:ext uri="{FF2B5EF4-FFF2-40B4-BE49-F238E27FC236}">
                <a16:creationId xmlns:a16="http://schemas.microsoft.com/office/drawing/2014/main" id="{193C143A-8BBB-5D46-B389-A375254E1352}"/>
              </a:ext>
            </a:extLst>
          </p:cNvPr>
          <p:cNvGraphicFramePr>
            <a:graphicFrameLocks/>
          </p:cNvGraphicFramePr>
          <p:nvPr>
            <p:extLst>
              <p:ext uri="{D42A27DB-BD31-4B8C-83A1-F6EECF244321}">
                <p14:modId xmlns:p14="http://schemas.microsoft.com/office/powerpoint/2010/main" val="2187416335"/>
              </p:ext>
            </p:extLst>
          </p:nvPr>
        </p:nvGraphicFramePr>
        <p:xfrm>
          <a:off x="567685" y="1412412"/>
          <a:ext cx="48514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Chart 15">
            <a:extLst>
              <a:ext uri="{FF2B5EF4-FFF2-40B4-BE49-F238E27FC236}">
                <a16:creationId xmlns:a16="http://schemas.microsoft.com/office/drawing/2014/main" id="{EE987380-B11F-E145-B6CD-AD52F898576D}"/>
              </a:ext>
            </a:extLst>
          </p:cNvPr>
          <p:cNvGraphicFramePr>
            <a:graphicFrameLocks/>
          </p:cNvGraphicFramePr>
          <p:nvPr>
            <p:extLst>
              <p:ext uri="{D42A27DB-BD31-4B8C-83A1-F6EECF244321}">
                <p14:modId xmlns:p14="http://schemas.microsoft.com/office/powerpoint/2010/main" val="4227290965"/>
              </p:ext>
            </p:extLst>
          </p:nvPr>
        </p:nvGraphicFramePr>
        <p:xfrm>
          <a:off x="6513339" y="1348757"/>
          <a:ext cx="4572000" cy="2743200"/>
        </p:xfrm>
        <a:graphic>
          <a:graphicData uri="http://schemas.openxmlformats.org/drawingml/2006/chart">
            <c:chart xmlns:c="http://schemas.openxmlformats.org/drawingml/2006/chart" xmlns:r="http://schemas.openxmlformats.org/officeDocument/2006/relationships" r:id="rId9"/>
          </a:graphicData>
        </a:graphic>
      </p:graphicFrame>
      <p:cxnSp>
        <p:nvCxnSpPr>
          <p:cNvPr id="18" name="Straight Connector 17">
            <a:extLst>
              <a:ext uri="{FF2B5EF4-FFF2-40B4-BE49-F238E27FC236}">
                <a16:creationId xmlns:a16="http://schemas.microsoft.com/office/drawing/2014/main" id="{123F0B3E-2EFD-2D40-B6DB-5E51C0993A2E}"/>
              </a:ext>
            </a:extLst>
          </p:cNvPr>
          <p:cNvCxnSpPr>
            <a:cxnSpLocks/>
          </p:cNvCxnSpPr>
          <p:nvPr/>
        </p:nvCxnSpPr>
        <p:spPr>
          <a:xfrm>
            <a:off x="5874319" y="1366138"/>
            <a:ext cx="0" cy="4990212"/>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7" name="Sev02">
            <a:extLst>
              <a:ext uri="{FF2B5EF4-FFF2-40B4-BE49-F238E27FC236}">
                <a16:creationId xmlns:a16="http://schemas.microsoft.com/office/drawing/2014/main" id="{942164E5-AECD-5642-B5AA-5E1BAA8E9728}"/>
              </a:ext>
            </a:extLst>
          </p:cNvPr>
          <p:cNvSpPr/>
          <p:nvPr/>
        </p:nvSpPr>
        <p:spPr>
          <a:xfrm>
            <a:off x="5991842" y="4471728"/>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9" name="TextBox 18">
            <a:extLst>
              <a:ext uri="{FF2B5EF4-FFF2-40B4-BE49-F238E27FC236}">
                <a16:creationId xmlns:a16="http://schemas.microsoft.com/office/drawing/2014/main" id="{0591B171-74CC-2340-BD53-586F81E3F81C}"/>
              </a:ext>
            </a:extLst>
          </p:cNvPr>
          <p:cNvSpPr txBox="1"/>
          <p:nvPr/>
        </p:nvSpPr>
        <p:spPr>
          <a:xfrm>
            <a:off x="6076746" y="4828144"/>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0" name="Sev02">
            <a:extLst>
              <a:ext uri="{FF2B5EF4-FFF2-40B4-BE49-F238E27FC236}">
                <a16:creationId xmlns:a16="http://schemas.microsoft.com/office/drawing/2014/main" id="{CAF5C666-2B17-8A4D-8FB9-4758542899E9}"/>
              </a:ext>
            </a:extLst>
          </p:cNvPr>
          <p:cNvSpPr/>
          <p:nvPr/>
        </p:nvSpPr>
        <p:spPr>
          <a:xfrm>
            <a:off x="131406" y="444715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1" name="TextBox 20">
            <a:extLst>
              <a:ext uri="{FF2B5EF4-FFF2-40B4-BE49-F238E27FC236}">
                <a16:creationId xmlns:a16="http://schemas.microsoft.com/office/drawing/2014/main" id="{BC0956D2-F294-D04D-81D9-BF0103179242}"/>
              </a:ext>
            </a:extLst>
          </p:cNvPr>
          <p:cNvSpPr txBox="1"/>
          <p:nvPr/>
        </p:nvSpPr>
        <p:spPr>
          <a:xfrm>
            <a:off x="199685" y="4820191"/>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282786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CAF96-7888-EE46-9BC2-51484BD468AB}"/>
              </a:ext>
            </a:extLst>
          </p:cNvPr>
          <p:cNvSpPr>
            <a:spLocks noGrp="1"/>
          </p:cNvSpPr>
          <p:nvPr>
            <p:ph type="sldNum" sz="quarter" idx="12"/>
          </p:nvPr>
        </p:nvSpPr>
        <p:spPr/>
        <p:txBody>
          <a:bodyPr/>
          <a:lstStyle/>
          <a:p>
            <a:fld id="{DC38E6AA-ABD0-FE41-9EE5-97C46D2F0330}" type="slidenum">
              <a:rPr lang="en-US" smtClean="0"/>
              <a:t>25</a:t>
            </a:fld>
            <a:endParaRPr lang="en-US"/>
          </a:p>
        </p:txBody>
      </p:sp>
      <p:graphicFrame>
        <p:nvGraphicFramePr>
          <p:cNvPr id="5" name="Diagram 4">
            <a:extLst>
              <a:ext uri="{FF2B5EF4-FFF2-40B4-BE49-F238E27FC236}">
                <a16:creationId xmlns:a16="http://schemas.microsoft.com/office/drawing/2014/main" id="{366CD9E8-9E8C-1C4E-85C5-1C68D292FBF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43EF36E-E8D4-504F-8F45-40B61DA1D7F2}"/>
              </a:ext>
            </a:extLst>
          </p:cNvPr>
          <p:cNvSpPr>
            <a:spLocks noGrp="1"/>
          </p:cNvSpPr>
          <p:nvPr>
            <p:ph type="title"/>
          </p:nvPr>
        </p:nvSpPr>
        <p:spPr>
          <a:xfrm>
            <a:off x="458605" y="623049"/>
            <a:ext cx="10626734" cy="895646"/>
          </a:xfrm>
        </p:spPr>
        <p:txBody>
          <a:bodyPr>
            <a:noAutofit/>
          </a:bodyPr>
          <a:lstStyle/>
          <a:p>
            <a:r>
              <a:rPr lang="en-US" sz="4000" b="1" dirty="0">
                <a:latin typeface="+mn-lt"/>
              </a:rPr>
              <a:t>VARIATION OF CLIENT BALANCE WITH TENURE</a:t>
            </a:r>
            <a:endParaRPr lang="en-US" sz="4000" b="1" dirty="0">
              <a:solidFill>
                <a:schemeClr val="tx1"/>
              </a:solidFill>
              <a:latin typeface="+mn-lt"/>
            </a:endParaRPr>
          </a:p>
        </p:txBody>
      </p:sp>
      <p:sp>
        <p:nvSpPr>
          <p:cNvPr id="10" name="TextBox 9">
            <a:extLst>
              <a:ext uri="{FF2B5EF4-FFF2-40B4-BE49-F238E27FC236}">
                <a16:creationId xmlns:a16="http://schemas.microsoft.com/office/drawing/2014/main" id="{AB750033-5A26-FF4E-A6CC-8CB7EB177CD5}"/>
              </a:ext>
            </a:extLst>
          </p:cNvPr>
          <p:cNvSpPr txBox="1"/>
          <p:nvPr/>
        </p:nvSpPr>
        <p:spPr>
          <a:xfrm>
            <a:off x="1237462" y="4441840"/>
            <a:ext cx="4332059" cy="400110"/>
          </a:xfrm>
          <a:prstGeom prst="rect">
            <a:avLst/>
          </a:prstGeom>
          <a:solidFill>
            <a:schemeClr val="accent2">
              <a:lumMod val="60000"/>
              <a:lumOff val="40000"/>
            </a:schemeClr>
          </a:solidFill>
        </p:spPr>
        <p:txBody>
          <a:bodyPr wrap="square" rtlCol="0">
            <a:spAutoFit/>
          </a:bodyPr>
          <a:lstStyle/>
          <a:p>
            <a:r>
              <a:rPr lang="en-US" sz="2000" b="1" dirty="0"/>
              <a:t>BUSINESS INSIGHTS FOR PREVIOUS UI</a:t>
            </a:r>
          </a:p>
        </p:txBody>
      </p:sp>
      <p:sp>
        <p:nvSpPr>
          <p:cNvPr id="11" name="TextBox 10">
            <a:extLst>
              <a:ext uri="{FF2B5EF4-FFF2-40B4-BE49-F238E27FC236}">
                <a16:creationId xmlns:a16="http://schemas.microsoft.com/office/drawing/2014/main" id="{FD5759BB-B614-C741-8CB5-A7B6565A8AA4}"/>
              </a:ext>
            </a:extLst>
          </p:cNvPr>
          <p:cNvSpPr txBox="1"/>
          <p:nvPr/>
        </p:nvSpPr>
        <p:spPr>
          <a:xfrm>
            <a:off x="1237462" y="4836832"/>
            <a:ext cx="4332059" cy="1323439"/>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Clients with high tenure (22-33, 33-44 &amp; 44-55 years) have the maximum balance.</a:t>
            </a:r>
          </a:p>
          <a:p>
            <a:pPr marL="285750" indent="-285750" algn="just">
              <a:buFont typeface="Arial" panose="020B0604020202020204" pitchFamily="34" charset="0"/>
              <a:buChar char="•"/>
            </a:pPr>
            <a:r>
              <a:rPr lang="en-US" sz="1600" dirty="0"/>
              <a:t>Although there are a smaller number of clients in that tenure bucket, experienced clients are a valuable customer segment for Vanguard.</a:t>
            </a:r>
          </a:p>
        </p:txBody>
      </p:sp>
      <p:sp>
        <p:nvSpPr>
          <p:cNvPr id="12" name="TextBox 11">
            <a:extLst>
              <a:ext uri="{FF2B5EF4-FFF2-40B4-BE49-F238E27FC236}">
                <a16:creationId xmlns:a16="http://schemas.microsoft.com/office/drawing/2014/main" id="{6D6FA7E6-9564-6D40-8714-6D946B8066F7}"/>
              </a:ext>
            </a:extLst>
          </p:cNvPr>
          <p:cNvSpPr txBox="1"/>
          <p:nvPr/>
        </p:nvSpPr>
        <p:spPr>
          <a:xfrm>
            <a:off x="7131147" y="4451249"/>
            <a:ext cx="4332047" cy="400110"/>
          </a:xfrm>
          <a:prstGeom prst="rect">
            <a:avLst/>
          </a:prstGeom>
          <a:solidFill>
            <a:schemeClr val="accent2">
              <a:lumMod val="60000"/>
              <a:lumOff val="40000"/>
            </a:schemeClr>
          </a:solidFill>
        </p:spPr>
        <p:txBody>
          <a:bodyPr wrap="square" rtlCol="0">
            <a:spAutoFit/>
          </a:bodyPr>
          <a:lstStyle/>
          <a:p>
            <a:r>
              <a:rPr lang="en-US" sz="2000" b="1" dirty="0"/>
              <a:t>BUSINESS INSIGHTS FOR CURRENT UI</a:t>
            </a:r>
          </a:p>
        </p:txBody>
      </p:sp>
      <p:sp>
        <p:nvSpPr>
          <p:cNvPr id="13" name="TextBox 12">
            <a:extLst>
              <a:ext uri="{FF2B5EF4-FFF2-40B4-BE49-F238E27FC236}">
                <a16:creationId xmlns:a16="http://schemas.microsoft.com/office/drawing/2014/main" id="{BA6C84A9-6273-4446-992A-833264B0CE37}"/>
              </a:ext>
            </a:extLst>
          </p:cNvPr>
          <p:cNvSpPr txBox="1"/>
          <p:nvPr/>
        </p:nvSpPr>
        <p:spPr>
          <a:xfrm>
            <a:off x="7131147" y="4853848"/>
            <a:ext cx="4332049" cy="1323439"/>
          </a:xfrm>
          <a:prstGeom prst="rect">
            <a:avLst/>
          </a:prstGeom>
          <a:solidFill>
            <a:schemeClr val="accent6">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dirty="0"/>
              <a:t>Clients with high tenure (22-33, 33-44 &amp; 44-55 years) have the maximum balance.</a:t>
            </a:r>
          </a:p>
          <a:p>
            <a:pPr marL="285750" indent="-285750" algn="just">
              <a:buFont typeface="Arial" panose="020B0604020202020204" pitchFamily="34" charset="0"/>
              <a:buChar char="•"/>
            </a:pPr>
            <a:r>
              <a:rPr lang="en-US" sz="1600" dirty="0"/>
              <a:t>Although there are a smaller number of clients in that tenure bucket, experienced clients are a valuable customer segment for Vanguard.</a:t>
            </a:r>
          </a:p>
        </p:txBody>
      </p:sp>
      <p:sp>
        <p:nvSpPr>
          <p:cNvPr id="14" name="TextBox 13">
            <a:extLst>
              <a:ext uri="{FF2B5EF4-FFF2-40B4-BE49-F238E27FC236}">
                <a16:creationId xmlns:a16="http://schemas.microsoft.com/office/drawing/2014/main" id="{AC2F5853-C792-2E44-894B-EB6C8E5295CD}"/>
              </a:ext>
            </a:extLst>
          </p:cNvPr>
          <p:cNvSpPr txBox="1"/>
          <p:nvPr/>
        </p:nvSpPr>
        <p:spPr>
          <a:xfrm>
            <a:off x="52545" y="469160"/>
            <a:ext cx="1552092" cy="307777"/>
          </a:xfrm>
          <a:prstGeom prst="rect">
            <a:avLst/>
          </a:prstGeom>
          <a:solidFill>
            <a:schemeClr val="accent2">
              <a:lumMod val="60000"/>
              <a:lumOff val="40000"/>
            </a:schemeClr>
          </a:solidFill>
        </p:spPr>
        <p:txBody>
          <a:bodyPr wrap="none" rtlCol="0">
            <a:spAutoFit/>
          </a:bodyPr>
          <a:lstStyle/>
          <a:p>
            <a:r>
              <a:rPr lang="en-US" sz="1400" dirty="0"/>
              <a:t>Client Balance-Age</a:t>
            </a:r>
            <a:endParaRPr lang="en-IN" sz="1400" dirty="0"/>
          </a:p>
        </p:txBody>
      </p:sp>
      <p:graphicFrame>
        <p:nvGraphicFramePr>
          <p:cNvPr id="18" name="Chart 17">
            <a:extLst>
              <a:ext uri="{FF2B5EF4-FFF2-40B4-BE49-F238E27FC236}">
                <a16:creationId xmlns:a16="http://schemas.microsoft.com/office/drawing/2014/main" id="{330403A2-D75D-3F4F-B28C-827E28940E8B}"/>
              </a:ext>
            </a:extLst>
          </p:cNvPr>
          <p:cNvGraphicFramePr>
            <a:graphicFrameLocks/>
          </p:cNvGraphicFramePr>
          <p:nvPr>
            <p:extLst>
              <p:ext uri="{D42A27DB-BD31-4B8C-83A1-F6EECF244321}">
                <p14:modId xmlns:p14="http://schemas.microsoft.com/office/powerpoint/2010/main" val="2516568078"/>
              </p:ext>
            </p:extLst>
          </p:nvPr>
        </p:nvGraphicFramePr>
        <p:xfrm>
          <a:off x="560952" y="1338760"/>
          <a:ext cx="4572000" cy="284944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Chart 18">
            <a:extLst>
              <a:ext uri="{FF2B5EF4-FFF2-40B4-BE49-F238E27FC236}">
                <a16:creationId xmlns:a16="http://schemas.microsoft.com/office/drawing/2014/main" id="{391AB0FB-DC45-3145-991B-FD7E8D9138AA}"/>
              </a:ext>
            </a:extLst>
          </p:cNvPr>
          <p:cNvGraphicFramePr>
            <a:graphicFrameLocks/>
          </p:cNvGraphicFramePr>
          <p:nvPr>
            <p:extLst>
              <p:ext uri="{D42A27DB-BD31-4B8C-83A1-F6EECF244321}">
                <p14:modId xmlns:p14="http://schemas.microsoft.com/office/powerpoint/2010/main" val="3980123145"/>
              </p:ext>
            </p:extLst>
          </p:nvPr>
        </p:nvGraphicFramePr>
        <p:xfrm>
          <a:off x="6403545" y="1338760"/>
          <a:ext cx="4784141" cy="2870201"/>
        </p:xfrm>
        <a:graphic>
          <a:graphicData uri="http://schemas.openxmlformats.org/drawingml/2006/chart">
            <c:chart xmlns:c="http://schemas.openxmlformats.org/drawingml/2006/chart" xmlns:r="http://schemas.openxmlformats.org/officeDocument/2006/relationships" r:id="rId9"/>
          </a:graphicData>
        </a:graphic>
      </p:graphicFrame>
      <p:cxnSp>
        <p:nvCxnSpPr>
          <p:cNvPr id="15" name="Straight Connector 14">
            <a:extLst>
              <a:ext uri="{FF2B5EF4-FFF2-40B4-BE49-F238E27FC236}">
                <a16:creationId xmlns:a16="http://schemas.microsoft.com/office/drawing/2014/main" id="{3B0893A8-8D8E-C141-BE9A-58EDFFAF4368}"/>
              </a:ext>
            </a:extLst>
          </p:cNvPr>
          <p:cNvCxnSpPr>
            <a:cxnSpLocks/>
          </p:cNvCxnSpPr>
          <p:nvPr/>
        </p:nvCxnSpPr>
        <p:spPr>
          <a:xfrm>
            <a:off x="5874319" y="1366138"/>
            <a:ext cx="0" cy="4827383"/>
          </a:xfrm>
          <a:prstGeom prst="line">
            <a:avLst/>
          </a:prstGeom>
          <a:ln w="38100">
            <a:solidFill>
              <a:schemeClr val="accent2">
                <a:lumMod val="60000"/>
                <a:lumOff val="40000"/>
              </a:schemeClr>
            </a:solidFill>
            <a:prstDash val="sysDot"/>
          </a:ln>
          <a:scene3d>
            <a:camera prst="orthographicFront">
              <a:rot lat="21300004"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 name="Sev02">
            <a:extLst>
              <a:ext uri="{FF2B5EF4-FFF2-40B4-BE49-F238E27FC236}">
                <a16:creationId xmlns:a16="http://schemas.microsoft.com/office/drawing/2014/main" id="{185BC6ED-9A45-074E-B292-483B89C0E6B0}"/>
              </a:ext>
            </a:extLst>
          </p:cNvPr>
          <p:cNvSpPr/>
          <p:nvPr/>
        </p:nvSpPr>
        <p:spPr>
          <a:xfrm>
            <a:off x="5991842" y="4471730"/>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17" name="TextBox 16">
            <a:extLst>
              <a:ext uri="{FF2B5EF4-FFF2-40B4-BE49-F238E27FC236}">
                <a16:creationId xmlns:a16="http://schemas.microsoft.com/office/drawing/2014/main" id="{A5DDE41B-5CE5-AC4A-8548-458BAB21A880}"/>
              </a:ext>
            </a:extLst>
          </p:cNvPr>
          <p:cNvSpPr txBox="1"/>
          <p:nvPr/>
        </p:nvSpPr>
        <p:spPr>
          <a:xfrm>
            <a:off x="6076746" y="4828146"/>
            <a:ext cx="895646" cy="300082"/>
          </a:xfrm>
          <a:prstGeom prst="rect">
            <a:avLst/>
          </a:prstGeom>
          <a:noFill/>
        </p:spPr>
        <p:txBody>
          <a:bodyPr wrap="square" rtlCol="0">
            <a:spAutoFit/>
          </a:bodyPr>
          <a:lstStyle/>
          <a:p>
            <a:r>
              <a:rPr lang="en-US" sz="1300" b="1" dirty="0">
                <a:solidFill>
                  <a:schemeClr val="accent2">
                    <a:lumMod val="75000"/>
                  </a:schemeClr>
                </a:solidFill>
              </a:rPr>
              <a:t>     </a:t>
            </a:r>
            <a:r>
              <a:rPr lang="en-US" sz="1350" b="1" dirty="0"/>
              <a:t>TEST</a:t>
            </a:r>
          </a:p>
        </p:txBody>
      </p:sp>
      <p:sp>
        <p:nvSpPr>
          <p:cNvPr id="20" name="Sev02">
            <a:extLst>
              <a:ext uri="{FF2B5EF4-FFF2-40B4-BE49-F238E27FC236}">
                <a16:creationId xmlns:a16="http://schemas.microsoft.com/office/drawing/2014/main" id="{8ACD4CF5-8A7C-3F4E-8E6E-4F02DBF30E0F}"/>
              </a:ext>
            </a:extLst>
          </p:cNvPr>
          <p:cNvSpPr/>
          <p:nvPr/>
        </p:nvSpPr>
        <p:spPr>
          <a:xfrm>
            <a:off x="131406" y="4430525"/>
            <a:ext cx="1053626" cy="105503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21" name="TextBox 20">
            <a:extLst>
              <a:ext uri="{FF2B5EF4-FFF2-40B4-BE49-F238E27FC236}">
                <a16:creationId xmlns:a16="http://schemas.microsoft.com/office/drawing/2014/main" id="{ECB56423-98A5-5740-80CC-315EE4BD779E}"/>
              </a:ext>
            </a:extLst>
          </p:cNvPr>
          <p:cNvSpPr txBox="1"/>
          <p:nvPr/>
        </p:nvSpPr>
        <p:spPr>
          <a:xfrm>
            <a:off x="199685" y="4803566"/>
            <a:ext cx="895646" cy="292388"/>
          </a:xfrm>
          <a:prstGeom prst="rect">
            <a:avLst/>
          </a:prstGeom>
          <a:noFill/>
        </p:spPr>
        <p:txBody>
          <a:bodyPr wrap="square" rtlCol="0">
            <a:spAutoFit/>
          </a:bodyPr>
          <a:lstStyle/>
          <a:p>
            <a:r>
              <a:rPr lang="en-US" sz="1300" b="1" dirty="0">
                <a:solidFill>
                  <a:schemeClr val="accent2">
                    <a:lumMod val="75000"/>
                  </a:schemeClr>
                </a:solidFill>
              </a:rPr>
              <a:t> </a:t>
            </a:r>
            <a:r>
              <a:rPr lang="en-US" sz="1300" b="1" dirty="0"/>
              <a:t>CONTROL</a:t>
            </a:r>
          </a:p>
        </p:txBody>
      </p:sp>
    </p:spTree>
    <p:extLst>
      <p:ext uri="{BB962C8B-B14F-4D97-AF65-F5344CB8AC3E}">
        <p14:creationId xmlns:p14="http://schemas.microsoft.com/office/powerpoint/2010/main" val="28568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CC6979E-8ACE-4F56-AF4B-B3D3651E6971}"/>
              </a:ext>
            </a:extLst>
          </p:cNvPr>
          <p:cNvSpPr>
            <a:spLocks noGrp="1"/>
          </p:cNvSpPr>
          <p:nvPr>
            <p:ph type="sldNum" sz="quarter" idx="12"/>
          </p:nvPr>
        </p:nvSpPr>
        <p:spPr/>
        <p:txBody>
          <a:bodyPr/>
          <a:lstStyle/>
          <a:p>
            <a:fld id="{8A8A17DA-D2B1-484E-A788-26EF85EA53A0}" type="slidenum">
              <a:rPr lang="en-US" smtClean="0"/>
              <a:pPr/>
              <a:t>26</a:t>
            </a:fld>
            <a:endParaRPr lang="en-US" dirty="0"/>
          </a:p>
        </p:txBody>
      </p:sp>
      <p:grpSp>
        <p:nvGrpSpPr>
          <p:cNvPr id="72" name="Group 71">
            <a:extLst>
              <a:ext uri="{FF2B5EF4-FFF2-40B4-BE49-F238E27FC236}">
                <a16:creationId xmlns:a16="http://schemas.microsoft.com/office/drawing/2014/main" id="{B14B6E25-460B-480E-8716-CFA0BA907FD9}"/>
              </a:ext>
            </a:extLst>
          </p:cNvPr>
          <p:cNvGrpSpPr/>
          <p:nvPr/>
        </p:nvGrpSpPr>
        <p:grpSpPr>
          <a:xfrm>
            <a:off x="5638793" y="3162301"/>
            <a:ext cx="914408" cy="914400"/>
            <a:chOff x="11045825" y="2247900"/>
            <a:chExt cx="258763" cy="258763"/>
          </a:xfrm>
          <a:solidFill>
            <a:schemeClr val="bg1"/>
          </a:solidFill>
        </p:grpSpPr>
        <p:sp>
          <p:nvSpPr>
            <p:cNvPr id="73" name="Freeform 207">
              <a:extLst>
                <a:ext uri="{FF2B5EF4-FFF2-40B4-BE49-F238E27FC236}">
                  <a16:creationId xmlns:a16="http://schemas.microsoft.com/office/drawing/2014/main" id="{F0C5C85C-FBE1-4303-8210-B60EE05478BD}"/>
                </a:ext>
              </a:extLst>
            </p:cNvPr>
            <p:cNvSpPr>
              <a:spLocks/>
            </p:cNvSpPr>
            <p:nvPr/>
          </p:nvSpPr>
          <p:spPr bwMode="auto">
            <a:xfrm>
              <a:off x="11155363" y="2478088"/>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2 h 30"/>
                <a:gd name="T10" fmla="*/ 5 w 120"/>
                <a:gd name="T11" fmla="*/ 4 h 30"/>
                <a:gd name="T12" fmla="*/ 2 w 120"/>
                <a:gd name="T13" fmla="*/ 6 h 30"/>
                <a:gd name="T14" fmla="*/ 1 w 120"/>
                <a:gd name="T15" fmla="*/ 8 h 30"/>
                <a:gd name="T16" fmla="*/ 0 w 120"/>
                <a:gd name="T17" fmla="*/ 11 h 30"/>
                <a:gd name="T18" fmla="*/ 0 w 120"/>
                <a:gd name="T19" fmla="*/ 15 h 30"/>
                <a:gd name="T20" fmla="*/ 0 w 120"/>
                <a:gd name="T21" fmla="*/ 18 h 30"/>
                <a:gd name="T22" fmla="*/ 1 w 120"/>
                <a:gd name="T23" fmla="*/ 20 h 30"/>
                <a:gd name="T24" fmla="*/ 2 w 120"/>
                <a:gd name="T25" fmla="*/ 23 h 30"/>
                <a:gd name="T26" fmla="*/ 5 w 120"/>
                <a:gd name="T27" fmla="*/ 25 h 30"/>
                <a:gd name="T28" fmla="*/ 7 w 120"/>
                <a:gd name="T29" fmla="*/ 26 h 30"/>
                <a:gd name="T30" fmla="*/ 9 w 120"/>
                <a:gd name="T31" fmla="*/ 29 h 30"/>
                <a:gd name="T32" fmla="*/ 12 w 120"/>
                <a:gd name="T33" fmla="*/ 29 h 30"/>
                <a:gd name="T34" fmla="*/ 15 w 120"/>
                <a:gd name="T35" fmla="*/ 30 h 30"/>
                <a:gd name="T36" fmla="*/ 105 w 120"/>
                <a:gd name="T37" fmla="*/ 30 h 30"/>
                <a:gd name="T38" fmla="*/ 109 w 120"/>
                <a:gd name="T39" fmla="*/ 29 h 30"/>
                <a:gd name="T40" fmla="*/ 111 w 120"/>
                <a:gd name="T41" fmla="*/ 29 h 30"/>
                <a:gd name="T42" fmla="*/ 114 w 120"/>
                <a:gd name="T43" fmla="*/ 26 h 30"/>
                <a:gd name="T44" fmla="*/ 116 w 120"/>
                <a:gd name="T45" fmla="*/ 25 h 30"/>
                <a:gd name="T46" fmla="*/ 118 w 120"/>
                <a:gd name="T47" fmla="*/ 23 h 30"/>
                <a:gd name="T48" fmla="*/ 119 w 120"/>
                <a:gd name="T49" fmla="*/ 20 h 30"/>
                <a:gd name="T50" fmla="*/ 120 w 120"/>
                <a:gd name="T51" fmla="*/ 18 h 30"/>
                <a:gd name="T52" fmla="*/ 120 w 120"/>
                <a:gd name="T53" fmla="*/ 15 h 30"/>
                <a:gd name="T54" fmla="*/ 120 w 120"/>
                <a:gd name="T55" fmla="*/ 11 h 30"/>
                <a:gd name="T56" fmla="*/ 119 w 120"/>
                <a:gd name="T57" fmla="*/ 8 h 30"/>
                <a:gd name="T58" fmla="*/ 118 w 120"/>
                <a:gd name="T59" fmla="*/ 6 h 30"/>
                <a:gd name="T60" fmla="*/ 116 w 120"/>
                <a:gd name="T61" fmla="*/ 4 h 30"/>
                <a:gd name="T62" fmla="*/ 114 w 120"/>
                <a:gd name="T63" fmla="*/ 2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2"/>
                  </a:lnTo>
                  <a:lnTo>
                    <a:pt x="5" y="4"/>
                  </a:lnTo>
                  <a:lnTo>
                    <a:pt x="2" y="6"/>
                  </a:lnTo>
                  <a:lnTo>
                    <a:pt x="1" y="8"/>
                  </a:lnTo>
                  <a:lnTo>
                    <a:pt x="0" y="11"/>
                  </a:lnTo>
                  <a:lnTo>
                    <a:pt x="0" y="15"/>
                  </a:lnTo>
                  <a:lnTo>
                    <a:pt x="0" y="18"/>
                  </a:lnTo>
                  <a:lnTo>
                    <a:pt x="1" y="20"/>
                  </a:lnTo>
                  <a:lnTo>
                    <a:pt x="2" y="23"/>
                  </a:lnTo>
                  <a:lnTo>
                    <a:pt x="5" y="25"/>
                  </a:lnTo>
                  <a:lnTo>
                    <a:pt x="7" y="26"/>
                  </a:lnTo>
                  <a:lnTo>
                    <a:pt x="9" y="29"/>
                  </a:lnTo>
                  <a:lnTo>
                    <a:pt x="12" y="29"/>
                  </a:lnTo>
                  <a:lnTo>
                    <a:pt x="15" y="30"/>
                  </a:lnTo>
                  <a:lnTo>
                    <a:pt x="105" y="30"/>
                  </a:lnTo>
                  <a:lnTo>
                    <a:pt x="109" y="29"/>
                  </a:lnTo>
                  <a:lnTo>
                    <a:pt x="111" y="29"/>
                  </a:lnTo>
                  <a:lnTo>
                    <a:pt x="114" y="26"/>
                  </a:lnTo>
                  <a:lnTo>
                    <a:pt x="116" y="25"/>
                  </a:lnTo>
                  <a:lnTo>
                    <a:pt x="118" y="23"/>
                  </a:lnTo>
                  <a:lnTo>
                    <a:pt x="119" y="20"/>
                  </a:lnTo>
                  <a:lnTo>
                    <a:pt x="120" y="18"/>
                  </a:lnTo>
                  <a:lnTo>
                    <a:pt x="120" y="15"/>
                  </a:lnTo>
                  <a:lnTo>
                    <a:pt x="120" y="11"/>
                  </a:lnTo>
                  <a:lnTo>
                    <a:pt x="119" y="8"/>
                  </a:lnTo>
                  <a:lnTo>
                    <a:pt x="118"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08">
              <a:extLst>
                <a:ext uri="{FF2B5EF4-FFF2-40B4-BE49-F238E27FC236}">
                  <a16:creationId xmlns:a16="http://schemas.microsoft.com/office/drawing/2014/main" id="{DE5E39EC-F9B1-4EA2-91FC-051BBC460F86}"/>
                </a:ext>
              </a:extLst>
            </p:cNvPr>
            <p:cNvSpPr>
              <a:spLocks/>
            </p:cNvSpPr>
            <p:nvPr/>
          </p:nvSpPr>
          <p:spPr bwMode="auto">
            <a:xfrm>
              <a:off x="11164888" y="2497138"/>
              <a:ext cx="19050" cy="9525"/>
            </a:xfrm>
            <a:custGeom>
              <a:avLst/>
              <a:gdLst>
                <a:gd name="T0" fmla="*/ 45 w 60"/>
                <a:gd name="T1" fmla="*/ 0 h 30"/>
                <a:gd name="T2" fmla="*/ 15 w 60"/>
                <a:gd name="T3" fmla="*/ 0 h 30"/>
                <a:gd name="T4" fmla="*/ 12 w 60"/>
                <a:gd name="T5" fmla="*/ 0 h 30"/>
                <a:gd name="T6" fmla="*/ 9 w 60"/>
                <a:gd name="T7" fmla="*/ 1 h 30"/>
                <a:gd name="T8" fmla="*/ 7 w 60"/>
                <a:gd name="T9" fmla="*/ 2 h 30"/>
                <a:gd name="T10" fmla="*/ 5 w 60"/>
                <a:gd name="T11" fmla="*/ 4 h 30"/>
                <a:gd name="T12" fmla="*/ 3 w 60"/>
                <a:gd name="T13" fmla="*/ 6 h 30"/>
                <a:gd name="T14" fmla="*/ 1 w 60"/>
                <a:gd name="T15" fmla="*/ 8 h 30"/>
                <a:gd name="T16" fmla="*/ 0 w 60"/>
                <a:gd name="T17" fmla="*/ 12 h 30"/>
                <a:gd name="T18" fmla="*/ 0 w 60"/>
                <a:gd name="T19" fmla="*/ 15 h 30"/>
                <a:gd name="T20" fmla="*/ 0 w 60"/>
                <a:gd name="T21" fmla="*/ 18 h 30"/>
                <a:gd name="T22" fmla="*/ 1 w 60"/>
                <a:gd name="T23" fmla="*/ 20 h 30"/>
                <a:gd name="T24" fmla="*/ 3 w 60"/>
                <a:gd name="T25" fmla="*/ 23 h 30"/>
                <a:gd name="T26" fmla="*/ 5 w 60"/>
                <a:gd name="T27" fmla="*/ 25 h 30"/>
                <a:gd name="T28" fmla="*/ 7 w 60"/>
                <a:gd name="T29" fmla="*/ 28 h 30"/>
                <a:gd name="T30" fmla="*/ 9 w 60"/>
                <a:gd name="T31" fmla="*/ 29 h 30"/>
                <a:gd name="T32" fmla="*/ 12 w 60"/>
                <a:gd name="T33" fmla="*/ 30 h 30"/>
                <a:gd name="T34" fmla="*/ 15 w 60"/>
                <a:gd name="T35" fmla="*/ 30 h 30"/>
                <a:gd name="T36" fmla="*/ 45 w 60"/>
                <a:gd name="T37" fmla="*/ 30 h 30"/>
                <a:gd name="T38" fmla="*/ 49 w 60"/>
                <a:gd name="T39" fmla="*/ 30 h 30"/>
                <a:gd name="T40" fmla="*/ 51 w 60"/>
                <a:gd name="T41" fmla="*/ 29 h 30"/>
                <a:gd name="T42" fmla="*/ 54 w 60"/>
                <a:gd name="T43" fmla="*/ 28 h 30"/>
                <a:gd name="T44" fmla="*/ 56 w 60"/>
                <a:gd name="T45" fmla="*/ 25 h 30"/>
                <a:gd name="T46" fmla="*/ 57 w 60"/>
                <a:gd name="T47" fmla="*/ 23 h 30"/>
                <a:gd name="T48" fmla="*/ 59 w 60"/>
                <a:gd name="T49" fmla="*/ 20 h 30"/>
                <a:gd name="T50" fmla="*/ 60 w 60"/>
                <a:gd name="T51" fmla="*/ 18 h 30"/>
                <a:gd name="T52" fmla="*/ 60 w 60"/>
                <a:gd name="T53" fmla="*/ 15 h 30"/>
                <a:gd name="T54" fmla="*/ 60 w 60"/>
                <a:gd name="T55" fmla="*/ 12 h 30"/>
                <a:gd name="T56" fmla="*/ 59 w 60"/>
                <a:gd name="T57" fmla="*/ 8 h 30"/>
                <a:gd name="T58" fmla="*/ 57 w 60"/>
                <a:gd name="T59" fmla="*/ 6 h 30"/>
                <a:gd name="T60" fmla="*/ 56 w 60"/>
                <a:gd name="T61" fmla="*/ 4 h 30"/>
                <a:gd name="T62" fmla="*/ 54 w 60"/>
                <a:gd name="T63" fmla="*/ 2 h 30"/>
                <a:gd name="T64" fmla="*/ 51 w 60"/>
                <a:gd name="T65" fmla="*/ 1 h 30"/>
                <a:gd name="T66" fmla="*/ 49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9" y="1"/>
                  </a:lnTo>
                  <a:lnTo>
                    <a:pt x="7" y="2"/>
                  </a:lnTo>
                  <a:lnTo>
                    <a:pt x="5" y="4"/>
                  </a:lnTo>
                  <a:lnTo>
                    <a:pt x="3" y="6"/>
                  </a:lnTo>
                  <a:lnTo>
                    <a:pt x="1" y="8"/>
                  </a:lnTo>
                  <a:lnTo>
                    <a:pt x="0" y="12"/>
                  </a:lnTo>
                  <a:lnTo>
                    <a:pt x="0" y="15"/>
                  </a:lnTo>
                  <a:lnTo>
                    <a:pt x="0" y="18"/>
                  </a:lnTo>
                  <a:lnTo>
                    <a:pt x="1" y="20"/>
                  </a:lnTo>
                  <a:lnTo>
                    <a:pt x="3" y="23"/>
                  </a:lnTo>
                  <a:lnTo>
                    <a:pt x="5" y="25"/>
                  </a:lnTo>
                  <a:lnTo>
                    <a:pt x="7" y="28"/>
                  </a:lnTo>
                  <a:lnTo>
                    <a:pt x="9" y="29"/>
                  </a:lnTo>
                  <a:lnTo>
                    <a:pt x="12" y="30"/>
                  </a:lnTo>
                  <a:lnTo>
                    <a:pt x="15" y="30"/>
                  </a:lnTo>
                  <a:lnTo>
                    <a:pt x="45" y="30"/>
                  </a:lnTo>
                  <a:lnTo>
                    <a:pt x="49" y="30"/>
                  </a:lnTo>
                  <a:lnTo>
                    <a:pt x="51" y="29"/>
                  </a:lnTo>
                  <a:lnTo>
                    <a:pt x="54" y="28"/>
                  </a:lnTo>
                  <a:lnTo>
                    <a:pt x="56" y="25"/>
                  </a:lnTo>
                  <a:lnTo>
                    <a:pt x="57" y="23"/>
                  </a:lnTo>
                  <a:lnTo>
                    <a:pt x="59" y="20"/>
                  </a:lnTo>
                  <a:lnTo>
                    <a:pt x="60" y="18"/>
                  </a:lnTo>
                  <a:lnTo>
                    <a:pt x="60" y="15"/>
                  </a:lnTo>
                  <a:lnTo>
                    <a:pt x="60" y="12"/>
                  </a:lnTo>
                  <a:lnTo>
                    <a:pt x="59" y="8"/>
                  </a:lnTo>
                  <a:lnTo>
                    <a:pt x="57" y="6"/>
                  </a:lnTo>
                  <a:lnTo>
                    <a:pt x="56" y="4"/>
                  </a:lnTo>
                  <a:lnTo>
                    <a:pt x="54" y="2"/>
                  </a:lnTo>
                  <a:lnTo>
                    <a:pt x="51" y="1"/>
                  </a:lnTo>
                  <a:lnTo>
                    <a:pt x="49"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09">
              <a:extLst>
                <a:ext uri="{FF2B5EF4-FFF2-40B4-BE49-F238E27FC236}">
                  <a16:creationId xmlns:a16="http://schemas.microsoft.com/office/drawing/2014/main" id="{F3C3E3A9-47B4-406C-99CA-CBEFB3170D5B}"/>
                </a:ext>
              </a:extLst>
            </p:cNvPr>
            <p:cNvSpPr>
              <a:spLocks noEditPoints="1"/>
            </p:cNvSpPr>
            <p:nvPr/>
          </p:nvSpPr>
          <p:spPr bwMode="auto">
            <a:xfrm>
              <a:off x="11093450" y="2290763"/>
              <a:ext cx="163513" cy="177800"/>
            </a:xfrm>
            <a:custGeom>
              <a:avLst/>
              <a:gdLst>
                <a:gd name="T0" fmla="*/ 303 w 512"/>
                <a:gd name="T1" fmla="*/ 484 h 558"/>
                <a:gd name="T2" fmla="*/ 211 w 512"/>
                <a:gd name="T3" fmla="*/ 489 h 558"/>
                <a:gd name="T4" fmla="*/ 200 w 512"/>
                <a:gd name="T5" fmla="*/ 475 h 558"/>
                <a:gd name="T6" fmla="*/ 131 w 512"/>
                <a:gd name="T7" fmla="*/ 444 h 558"/>
                <a:gd name="T8" fmla="*/ 77 w 512"/>
                <a:gd name="T9" fmla="*/ 395 h 558"/>
                <a:gd name="T10" fmla="*/ 43 w 512"/>
                <a:gd name="T11" fmla="*/ 330 h 558"/>
                <a:gd name="T12" fmla="*/ 30 w 512"/>
                <a:gd name="T13" fmla="*/ 256 h 558"/>
                <a:gd name="T14" fmla="*/ 35 w 512"/>
                <a:gd name="T15" fmla="*/ 211 h 558"/>
                <a:gd name="T16" fmla="*/ 48 w 512"/>
                <a:gd name="T17" fmla="*/ 168 h 558"/>
                <a:gd name="T18" fmla="*/ 97 w 512"/>
                <a:gd name="T19" fmla="*/ 97 h 558"/>
                <a:gd name="T20" fmla="*/ 168 w 512"/>
                <a:gd name="T21" fmla="*/ 48 h 558"/>
                <a:gd name="T22" fmla="*/ 210 w 512"/>
                <a:gd name="T23" fmla="*/ 35 h 558"/>
                <a:gd name="T24" fmla="*/ 256 w 512"/>
                <a:gd name="T25" fmla="*/ 30 h 558"/>
                <a:gd name="T26" fmla="*/ 301 w 512"/>
                <a:gd name="T27" fmla="*/ 35 h 558"/>
                <a:gd name="T28" fmla="*/ 344 w 512"/>
                <a:gd name="T29" fmla="*/ 48 h 558"/>
                <a:gd name="T30" fmla="*/ 416 w 512"/>
                <a:gd name="T31" fmla="*/ 97 h 558"/>
                <a:gd name="T32" fmla="*/ 464 w 512"/>
                <a:gd name="T33" fmla="*/ 168 h 558"/>
                <a:gd name="T34" fmla="*/ 477 w 512"/>
                <a:gd name="T35" fmla="*/ 211 h 558"/>
                <a:gd name="T36" fmla="*/ 482 w 512"/>
                <a:gd name="T37" fmla="*/ 256 h 558"/>
                <a:gd name="T38" fmla="*/ 470 w 512"/>
                <a:gd name="T39" fmla="*/ 330 h 558"/>
                <a:gd name="T40" fmla="*/ 434 w 512"/>
                <a:gd name="T41" fmla="*/ 395 h 558"/>
                <a:gd name="T42" fmla="*/ 381 w 512"/>
                <a:gd name="T43" fmla="*/ 444 h 558"/>
                <a:gd name="T44" fmla="*/ 312 w 512"/>
                <a:gd name="T45" fmla="*/ 475 h 558"/>
                <a:gd name="T46" fmla="*/ 218 w 512"/>
                <a:gd name="T47" fmla="*/ 3 h 558"/>
                <a:gd name="T48" fmla="*/ 168 w 512"/>
                <a:gd name="T49" fmla="*/ 16 h 558"/>
                <a:gd name="T50" fmla="*/ 123 w 512"/>
                <a:gd name="T51" fmla="*/ 38 h 558"/>
                <a:gd name="T52" fmla="*/ 84 w 512"/>
                <a:gd name="T53" fmla="*/ 67 h 558"/>
                <a:gd name="T54" fmla="*/ 52 w 512"/>
                <a:gd name="T55" fmla="*/ 103 h 558"/>
                <a:gd name="T56" fmla="*/ 26 w 512"/>
                <a:gd name="T57" fmla="*/ 146 h 558"/>
                <a:gd name="T58" fmla="*/ 9 w 512"/>
                <a:gd name="T59" fmla="*/ 192 h 558"/>
                <a:gd name="T60" fmla="*/ 0 w 512"/>
                <a:gd name="T61" fmla="*/ 243 h 558"/>
                <a:gd name="T62" fmla="*/ 8 w 512"/>
                <a:gd name="T63" fmla="*/ 317 h 558"/>
                <a:gd name="T64" fmla="*/ 39 w 512"/>
                <a:gd name="T65" fmla="*/ 391 h 558"/>
                <a:gd name="T66" fmla="*/ 91 w 512"/>
                <a:gd name="T67" fmla="*/ 451 h 558"/>
                <a:gd name="T68" fmla="*/ 161 w 512"/>
                <a:gd name="T69" fmla="*/ 493 h 558"/>
                <a:gd name="T70" fmla="*/ 182 w 512"/>
                <a:gd name="T71" fmla="*/ 548 h 558"/>
                <a:gd name="T72" fmla="*/ 190 w 512"/>
                <a:gd name="T73" fmla="*/ 557 h 558"/>
                <a:gd name="T74" fmla="*/ 320 w 512"/>
                <a:gd name="T75" fmla="*/ 557 h 558"/>
                <a:gd name="T76" fmla="*/ 329 w 512"/>
                <a:gd name="T77" fmla="*/ 550 h 558"/>
                <a:gd name="T78" fmla="*/ 331 w 512"/>
                <a:gd name="T79" fmla="*/ 501 h 558"/>
                <a:gd name="T80" fmla="*/ 404 w 512"/>
                <a:gd name="T81" fmla="*/ 464 h 558"/>
                <a:gd name="T82" fmla="*/ 462 w 512"/>
                <a:gd name="T83" fmla="*/ 409 h 558"/>
                <a:gd name="T84" fmla="*/ 499 w 512"/>
                <a:gd name="T85" fmla="*/ 338 h 558"/>
                <a:gd name="T86" fmla="*/ 512 w 512"/>
                <a:gd name="T87" fmla="*/ 256 h 558"/>
                <a:gd name="T88" fmla="*/ 507 w 512"/>
                <a:gd name="T89" fmla="*/ 205 h 558"/>
                <a:gd name="T90" fmla="*/ 492 w 512"/>
                <a:gd name="T91" fmla="*/ 157 h 558"/>
                <a:gd name="T92" fmla="*/ 469 w 512"/>
                <a:gd name="T93" fmla="*/ 114 h 558"/>
                <a:gd name="T94" fmla="*/ 437 w 512"/>
                <a:gd name="T95" fmla="*/ 75 h 558"/>
                <a:gd name="T96" fmla="*/ 399 w 512"/>
                <a:gd name="T97" fmla="*/ 44 h 558"/>
                <a:gd name="T98" fmla="*/ 356 w 512"/>
                <a:gd name="T99" fmla="*/ 20 h 558"/>
                <a:gd name="T100" fmla="*/ 308 w 512"/>
                <a:gd name="T101" fmla="*/ 5 h 558"/>
                <a:gd name="T102" fmla="*/ 256 w 512"/>
                <a:gd name="T103"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58">
                  <a:moveTo>
                    <a:pt x="312" y="475"/>
                  </a:moveTo>
                  <a:lnTo>
                    <a:pt x="308" y="476"/>
                  </a:lnTo>
                  <a:lnTo>
                    <a:pt x="305" y="480"/>
                  </a:lnTo>
                  <a:lnTo>
                    <a:pt x="303" y="484"/>
                  </a:lnTo>
                  <a:lnTo>
                    <a:pt x="301" y="489"/>
                  </a:lnTo>
                  <a:lnTo>
                    <a:pt x="301" y="528"/>
                  </a:lnTo>
                  <a:lnTo>
                    <a:pt x="211" y="528"/>
                  </a:lnTo>
                  <a:lnTo>
                    <a:pt x="211" y="489"/>
                  </a:lnTo>
                  <a:lnTo>
                    <a:pt x="210" y="484"/>
                  </a:lnTo>
                  <a:lnTo>
                    <a:pt x="208" y="480"/>
                  </a:lnTo>
                  <a:lnTo>
                    <a:pt x="204" y="476"/>
                  </a:lnTo>
                  <a:lnTo>
                    <a:pt x="200" y="475"/>
                  </a:lnTo>
                  <a:lnTo>
                    <a:pt x="181" y="469"/>
                  </a:lnTo>
                  <a:lnTo>
                    <a:pt x="164" y="462"/>
                  </a:lnTo>
                  <a:lnTo>
                    <a:pt x="147" y="454"/>
                  </a:lnTo>
                  <a:lnTo>
                    <a:pt x="131" y="444"/>
                  </a:lnTo>
                  <a:lnTo>
                    <a:pt x="116" y="433"/>
                  </a:lnTo>
                  <a:lnTo>
                    <a:pt x="102" y="421"/>
                  </a:lnTo>
                  <a:lnTo>
                    <a:pt x="89" y="409"/>
                  </a:lnTo>
                  <a:lnTo>
                    <a:pt x="77" y="395"/>
                  </a:lnTo>
                  <a:lnTo>
                    <a:pt x="67" y="380"/>
                  </a:lnTo>
                  <a:lnTo>
                    <a:pt x="58" y="364"/>
                  </a:lnTo>
                  <a:lnTo>
                    <a:pt x="49" y="347"/>
                  </a:lnTo>
                  <a:lnTo>
                    <a:pt x="43" y="330"/>
                  </a:lnTo>
                  <a:lnTo>
                    <a:pt x="38" y="312"/>
                  </a:lnTo>
                  <a:lnTo>
                    <a:pt x="33" y="294"/>
                  </a:lnTo>
                  <a:lnTo>
                    <a:pt x="31" y="276"/>
                  </a:lnTo>
                  <a:lnTo>
                    <a:pt x="30" y="256"/>
                  </a:lnTo>
                  <a:lnTo>
                    <a:pt x="31" y="245"/>
                  </a:lnTo>
                  <a:lnTo>
                    <a:pt x="31" y="233"/>
                  </a:lnTo>
                  <a:lnTo>
                    <a:pt x="33" y="222"/>
                  </a:lnTo>
                  <a:lnTo>
                    <a:pt x="35" y="211"/>
                  </a:lnTo>
                  <a:lnTo>
                    <a:pt x="38" y="199"/>
                  </a:lnTo>
                  <a:lnTo>
                    <a:pt x="41" y="189"/>
                  </a:lnTo>
                  <a:lnTo>
                    <a:pt x="44" y="179"/>
                  </a:lnTo>
                  <a:lnTo>
                    <a:pt x="48" y="168"/>
                  </a:lnTo>
                  <a:lnTo>
                    <a:pt x="58" y="149"/>
                  </a:lnTo>
                  <a:lnTo>
                    <a:pt x="69" y="130"/>
                  </a:lnTo>
                  <a:lnTo>
                    <a:pt x="82" y="113"/>
                  </a:lnTo>
                  <a:lnTo>
                    <a:pt x="97" y="97"/>
                  </a:lnTo>
                  <a:lnTo>
                    <a:pt x="113" y="83"/>
                  </a:lnTo>
                  <a:lnTo>
                    <a:pt x="130" y="69"/>
                  </a:lnTo>
                  <a:lnTo>
                    <a:pt x="149" y="58"/>
                  </a:lnTo>
                  <a:lnTo>
                    <a:pt x="168" y="48"/>
                  </a:lnTo>
                  <a:lnTo>
                    <a:pt x="178" y="44"/>
                  </a:lnTo>
                  <a:lnTo>
                    <a:pt x="189" y="41"/>
                  </a:lnTo>
                  <a:lnTo>
                    <a:pt x="200" y="38"/>
                  </a:lnTo>
                  <a:lnTo>
                    <a:pt x="210" y="35"/>
                  </a:lnTo>
                  <a:lnTo>
                    <a:pt x="222" y="33"/>
                  </a:lnTo>
                  <a:lnTo>
                    <a:pt x="233" y="32"/>
                  </a:lnTo>
                  <a:lnTo>
                    <a:pt x="245" y="31"/>
                  </a:lnTo>
                  <a:lnTo>
                    <a:pt x="256" y="30"/>
                  </a:lnTo>
                  <a:lnTo>
                    <a:pt x="268" y="31"/>
                  </a:lnTo>
                  <a:lnTo>
                    <a:pt x="279" y="31"/>
                  </a:lnTo>
                  <a:lnTo>
                    <a:pt x="291" y="33"/>
                  </a:lnTo>
                  <a:lnTo>
                    <a:pt x="301" y="35"/>
                  </a:lnTo>
                  <a:lnTo>
                    <a:pt x="312" y="38"/>
                  </a:lnTo>
                  <a:lnTo>
                    <a:pt x="323" y="41"/>
                  </a:lnTo>
                  <a:lnTo>
                    <a:pt x="334" y="44"/>
                  </a:lnTo>
                  <a:lnTo>
                    <a:pt x="344" y="48"/>
                  </a:lnTo>
                  <a:lnTo>
                    <a:pt x="364" y="58"/>
                  </a:lnTo>
                  <a:lnTo>
                    <a:pt x="382" y="69"/>
                  </a:lnTo>
                  <a:lnTo>
                    <a:pt x="400" y="83"/>
                  </a:lnTo>
                  <a:lnTo>
                    <a:pt x="416" y="97"/>
                  </a:lnTo>
                  <a:lnTo>
                    <a:pt x="430" y="113"/>
                  </a:lnTo>
                  <a:lnTo>
                    <a:pt x="443" y="130"/>
                  </a:lnTo>
                  <a:lnTo>
                    <a:pt x="455" y="149"/>
                  </a:lnTo>
                  <a:lnTo>
                    <a:pt x="464" y="168"/>
                  </a:lnTo>
                  <a:lnTo>
                    <a:pt x="468" y="179"/>
                  </a:lnTo>
                  <a:lnTo>
                    <a:pt x="472" y="189"/>
                  </a:lnTo>
                  <a:lnTo>
                    <a:pt x="475" y="199"/>
                  </a:lnTo>
                  <a:lnTo>
                    <a:pt x="477" y="211"/>
                  </a:lnTo>
                  <a:lnTo>
                    <a:pt x="479" y="222"/>
                  </a:lnTo>
                  <a:lnTo>
                    <a:pt x="481" y="233"/>
                  </a:lnTo>
                  <a:lnTo>
                    <a:pt x="482" y="245"/>
                  </a:lnTo>
                  <a:lnTo>
                    <a:pt x="482" y="256"/>
                  </a:lnTo>
                  <a:lnTo>
                    <a:pt x="482" y="276"/>
                  </a:lnTo>
                  <a:lnTo>
                    <a:pt x="478" y="294"/>
                  </a:lnTo>
                  <a:lnTo>
                    <a:pt x="475" y="312"/>
                  </a:lnTo>
                  <a:lnTo>
                    <a:pt x="470" y="330"/>
                  </a:lnTo>
                  <a:lnTo>
                    <a:pt x="462" y="347"/>
                  </a:lnTo>
                  <a:lnTo>
                    <a:pt x="455" y="364"/>
                  </a:lnTo>
                  <a:lnTo>
                    <a:pt x="445" y="380"/>
                  </a:lnTo>
                  <a:lnTo>
                    <a:pt x="434" y="395"/>
                  </a:lnTo>
                  <a:lnTo>
                    <a:pt x="423" y="409"/>
                  </a:lnTo>
                  <a:lnTo>
                    <a:pt x="410" y="421"/>
                  </a:lnTo>
                  <a:lnTo>
                    <a:pt x="396" y="433"/>
                  </a:lnTo>
                  <a:lnTo>
                    <a:pt x="381" y="444"/>
                  </a:lnTo>
                  <a:lnTo>
                    <a:pt x="365" y="454"/>
                  </a:lnTo>
                  <a:lnTo>
                    <a:pt x="349" y="462"/>
                  </a:lnTo>
                  <a:lnTo>
                    <a:pt x="331" y="469"/>
                  </a:lnTo>
                  <a:lnTo>
                    <a:pt x="312" y="475"/>
                  </a:lnTo>
                  <a:close/>
                  <a:moveTo>
                    <a:pt x="256" y="0"/>
                  </a:moveTo>
                  <a:lnTo>
                    <a:pt x="244" y="1"/>
                  </a:lnTo>
                  <a:lnTo>
                    <a:pt x="230" y="2"/>
                  </a:lnTo>
                  <a:lnTo>
                    <a:pt x="218" y="3"/>
                  </a:lnTo>
                  <a:lnTo>
                    <a:pt x="205" y="5"/>
                  </a:lnTo>
                  <a:lnTo>
                    <a:pt x="192" y="9"/>
                  </a:lnTo>
                  <a:lnTo>
                    <a:pt x="180" y="12"/>
                  </a:lnTo>
                  <a:lnTo>
                    <a:pt x="168" y="16"/>
                  </a:lnTo>
                  <a:lnTo>
                    <a:pt x="157" y="20"/>
                  </a:lnTo>
                  <a:lnTo>
                    <a:pt x="145" y="26"/>
                  </a:lnTo>
                  <a:lnTo>
                    <a:pt x="134" y="31"/>
                  </a:lnTo>
                  <a:lnTo>
                    <a:pt x="123" y="38"/>
                  </a:lnTo>
                  <a:lnTo>
                    <a:pt x="113" y="44"/>
                  </a:lnTo>
                  <a:lnTo>
                    <a:pt x="103" y="52"/>
                  </a:lnTo>
                  <a:lnTo>
                    <a:pt x="93" y="59"/>
                  </a:lnTo>
                  <a:lnTo>
                    <a:pt x="84" y="67"/>
                  </a:lnTo>
                  <a:lnTo>
                    <a:pt x="75" y="75"/>
                  </a:lnTo>
                  <a:lnTo>
                    <a:pt x="67" y="85"/>
                  </a:lnTo>
                  <a:lnTo>
                    <a:pt x="59" y="93"/>
                  </a:lnTo>
                  <a:lnTo>
                    <a:pt x="52" y="103"/>
                  </a:lnTo>
                  <a:lnTo>
                    <a:pt x="44" y="114"/>
                  </a:lnTo>
                  <a:lnTo>
                    <a:pt x="38" y="123"/>
                  </a:lnTo>
                  <a:lnTo>
                    <a:pt x="31" y="134"/>
                  </a:lnTo>
                  <a:lnTo>
                    <a:pt x="26" y="146"/>
                  </a:lnTo>
                  <a:lnTo>
                    <a:pt x="20" y="157"/>
                  </a:lnTo>
                  <a:lnTo>
                    <a:pt x="16" y="168"/>
                  </a:lnTo>
                  <a:lnTo>
                    <a:pt x="12" y="180"/>
                  </a:lnTo>
                  <a:lnTo>
                    <a:pt x="9" y="192"/>
                  </a:lnTo>
                  <a:lnTo>
                    <a:pt x="5" y="205"/>
                  </a:lnTo>
                  <a:lnTo>
                    <a:pt x="3" y="218"/>
                  </a:lnTo>
                  <a:lnTo>
                    <a:pt x="1" y="231"/>
                  </a:lnTo>
                  <a:lnTo>
                    <a:pt x="0" y="243"/>
                  </a:lnTo>
                  <a:lnTo>
                    <a:pt x="0" y="256"/>
                  </a:lnTo>
                  <a:lnTo>
                    <a:pt x="1" y="277"/>
                  </a:lnTo>
                  <a:lnTo>
                    <a:pt x="3" y="298"/>
                  </a:lnTo>
                  <a:lnTo>
                    <a:pt x="8" y="317"/>
                  </a:lnTo>
                  <a:lnTo>
                    <a:pt x="13" y="338"/>
                  </a:lnTo>
                  <a:lnTo>
                    <a:pt x="20" y="356"/>
                  </a:lnTo>
                  <a:lnTo>
                    <a:pt x="29" y="374"/>
                  </a:lnTo>
                  <a:lnTo>
                    <a:pt x="39" y="391"/>
                  </a:lnTo>
                  <a:lnTo>
                    <a:pt x="50" y="409"/>
                  </a:lnTo>
                  <a:lnTo>
                    <a:pt x="63" y="424"/>
                  </a:lnTo>
                  <a:lnTo>
                    <a:pt x="77" y="439"/>
                  </a:lnTo>
                  <a:lnTo>
                    <a:pt x="91" y="451"/>
                  </a:lnTo>
                  <a:lnTo>
                    <a:pt x="107" y="464"/>
                  </a:lnTo>
                  <a:lnTo>
                    <a:pt x="124" y="475"/>
                  </a:lnTo>
                  <a:lnTo>
                    <a:pt x="143" y="485"/>
                  </a:lnTo>
                  <a:lnTo>
                    <a:pt x="161" y="493"/>
                  </a:lnTo>
                  <a:lnTo>
                    <a:pt x="181" y="501"/>
                  </a:lnTo>
                  <a:lnTo>
                    <a:pt x="181" y="543"/>
                  </a:lnTo>
                  <a:lnTo>
                    <a:pt x="181" y="545"/>
                  </a:lnTo>
                  <a:lnTo>
                    <a:pt x="182" y="548"/>
                  </a:lnTo>
                  <a:lnTo>
                    <a:pt x="183" y="550"/>
                  </a:lnTo>
                  <a:lnTo>
                    <a:pt x="186" y="553"/>
                  </a:lnTo>
                  <a:lnTo>
                    <a:pt x="188" y="554"/>
                  </a:lnTo>
                  <a:lnTo>
                    <a:pt x="190" y="557"/>
                  </a:lnTo>
                  <a:lnTo>
                    <a:pt x="193" y="557"/>
                  </a:lnTo>
                  <a:lnTo>
                    <a:pt x="196" y="558"/>
                  </a:lnTo>
                  <a:lnTo>
                    <a:pt x="316" y="558"/>
                  </a:lnTo>
                  <a:lnTo>
                    <a:pt x="320" y="557"/>
                  </a:lnTo>
                  <a:lnTo>
                    <a:pt x="322" y="557"/>
                  </a:lnTo>
                  <a:lnTo>
                    <a:pt x="325" y="554"/>
                  </a:lnTo>
                  <a:lnTo>
                    <a:pt x="327" y="553"/>
                  </a:lnTo>
                  <a:lnTo>
                    <a:pt x="329" y="550"/>
                  </a:lnTo>
                  <a:lnTo>
                    <a:pt x="330" y="548"/>
                  </a:lnTo>
                  <a:lnTo>
                    <a:pt x="331" y="545"/>
                  </a:lnTo>
                  <a:lnTo>
                    <a:pt x="331" y="543"/>
                  </a:lnTo>
                  <a:lnTo>
                    <a:pt x="331" y="501"/>
                  </a:lnTo>
                  <a:lnTo>
                    <a:pt x="351" y="493"/>
                  </a:lnTo>
                  <a:lnTo>
                    <a:pt x="370" y="485"/>
                  </a:lnTo>
                  <a:lnTo>
                    <a:pt x="388" y="475"/>
                  </a:lnTo>
                  <a:lnTo>
                    <a:pt x="404" y="464"/>
                  </a:lnTo>
                  <a:lnTo>
                    <a:pt x="420" y="451"/>
                  </a:lnTo>
                  <a:lnTo>
                    <a:pt x="436" y="439"/>
                  </a:lnTo>
                  <a:lnTo>
                    <a:pt x="449" y="424"/>
                  </a:lnTo>
                  <a:lnTo>
                    <a:pt x="462" y="409"/>
                  </a:lnTo>
                  <a:lnTo>
                    <a:pt x="473" y="391"/>
                  </a:lnTo>
                  <a:lnTo>
                    <a:pt x="483" y="374"/>
                  </a:lnTo>
                  <a:lnTo>
                    <a:pt x="491" y="356"/>
                  </a:lnTo>
                  <a:lnTo>
                    <a:pt x="499" y="338"/>
                  </a:lnTo>
                  <a:lnTo>
                    <a:pt x="504" y="317"/>
                  </a:lnTo>
                  <a:lnTo>
                    <a:pt x="508" y="298"/>
                  </a:lnTo>
                  <a:lnTo>
                    <a:pt x="512" y="277"/>
                  </a:lnTo>
                  <a:lnTo>
                    <a:pt x="512" y="256"/>
                  </a:lnTo>
                  <a:lnTo>
                    <a:pt x="512" y="243"/>
                  </a:lnTo>
                  <a:lnTo>
                    <a:pt x="511" y="231"/>
                  </a:lnTo>
                  <a:lnTo>
                    <a:pt x="510" y="218"/>
                  </a:lnTo>
                  <a:lnTo>
                    <a:pt x="507" y="205"/>
                  </a:lnTo>
                  <a:lnTo>
                    <a:pt x="504" y="192"/>
                  </a:lnTo>
                  <a:lnTo>
                    <a:pt x="501" y="180"/>
                  </a:lnTo>
                  <a:lnTo>
                    <a:pt x="497" y="168"/>
                  </a:lnTo>
                  <a:lnTo>
                    <a:pt x="492" y="157"/>
                  </a:lnTo>
                  <a:lnTo>
                    <a:pt x="487" y="146"/>
                  </a:lnTo>
                  <a:lnTo>
                    <a:pt x="482" y="134"/>
                  </a:lnTo>
                  <a:lnTo>
                    <a:pt x="475" y="123"/>
                  </a:lnTo>
                  <a:lnTo>
                    <a:pt x="469" y="114"/>
                  </a:lnTo>
                  <a:lnTo>
                    <a:pt x="461" y="103"/>
                  </a:lnTo>
                  <a:lnTo>
                    <a:pt x="454" y="93"/>
                  </a:lnTo>
                  <a:lnTo>
                    <a:pt x="445" y="85"/>
                  </a:lnTo>
                  <a:lnTo>
                    <a:pt x="437" y="75"/>
                  </a:lnTo>
                  <a:lnTo>
                    <a:pt x="428" y="67"/>
                  </a:lnTo>
                  <a:lnTo>
                    <a:pt x="418" y="59"/>
                  </a:lnTo>
                  <a:lnTo>
                    <a:pt x="409" y="52"/>
                  </a:lnTo>
                  <a:lnTo>
                    <a:pt x="399" y="44"/>
                  </a:lnTo>
                  <a:lnTo>
                    <a:pt x="388" y="38"/>
                  </a:lnTo>
                  <a:lnTo>
                    <a:pt x="378" y="31"/>
                  </a:lnTo>
                  <a:lnTo>
                    <a:pt x="367" y="26"/>
                  </a:lnTo>
                  <a:lnTo>
                    <a:pt x="356" y="20"/>
                  </a:lnTo>
                  <a:lnTo>
                    <a:pt x="344" y="16"/>
                  </a:lnTo>
                  <a:lnTo>
                    <a:pt x="333" y="12"/>
                  </a:lnTo>
                  <a:lnTo>
                    <a:pt x="320" y="9"/>
                  </a:lnTo>
                  <a:lnTo>
                    <a:pt x="308" y="5"/>
                  </a:lnTo>
                  <a:lnTo>
                    <a:pt x="295" y="3"/>
                  </a:lnTo>
                  <a:lnTo>
                    <a:pt x="282" y="2"/>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10">
              <a:extLst>
                <a:ext uri="{FF2B5EF4-FFF2-40B4-BE49-F238E27FC236}">
                  <a16:creationId xmlns:a16="http://schemas.microsoft.com/office/drawing/2014/main" id="{F7CEDBF6-F27A-4329-9688-446CC7A33D84}"/>
                </a:ext>
              </a:extLst>
            </p:cNvPr>
            <p:cNvSpPr>
              <a:spLocks/>
            </p:cNvSpPr>
            <p:nvPr/>
          </p:nvSpPr>
          <p:spPr bwMode="auto">
            <a:xfrm>
              <a:off x="11045825" y="2363788"/>
              <a:ext cx="28575" cy="9525"/>
            </a:xfrm>
            <a:custGeom>
              <a:avLst/>
              <a:gdLst>
                <a:gd name="T0" fmla="*/ 75 w 90"/>
                <a:gd name="T1" fmla="*/ 0 h 30"/>
                <a:gd name="T2" fmla="*/ 15 w 90"/>
                <a:gd name="T3" fmla="*/ 0 h 30"/>
                <a:gd name="T4" fmla="*/ 12 w 90"/>
                <a:gd name="T5" fmla="*/ 0 h 30"/>
                <a:gd name="T6" fmla="*/ 9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2 h 30"/>
                <a:gd name="T64" fmla="*/ 80 w 90"/>
                <a:gd name="T65" fmla="*/ 1 h 30"/>
                <a:gd name="T66" fmla="*/ 78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9" y="1"/>
                  </a:lnTo>
                  <a:lnTo>
                    <a:pt x="6" y="2"/>
                  </a:lnTo>
                  <a:lnTo>
                    <a:pt x="4" y="5"/>
                  </a:lnTo>
                  <a:lnTo>
                    <a:pt x="2" y="7"/>
                  </a:lnTo>
                  <a:lnTo>
                    <a:pt x="1" y="9"/>
                  </a:lnTo>
                  <a:lnTo>
                    <a:pt x="0" y="12"/>
                  </a:lnTo>
                  <a:lnTo>
                    <a:pt x="0" y="15"/>
                  </a:lnTo>
                  <a:lnTo>
                    <a:pt x="0" y="19"/>
                  </a:lnTo>
                  <a:lnTo>
                    <a:pt x="1" y="21"/>
                  </a:lnTo>
                  <a:lnTo>
                    <a:pt x="2" y="24"/>
                  </a:lnTo>
                  <a:lnTo>
                    <a:pt x="4" y="26"/>
                  </a:lnTo>
                  <a:lnTo>
                    <a:pt x="6" y="28"/>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11">
              <a:extLst>
                <a:ext uri="{FF2B5EF4-FFF2-40B4-BE49-F238E27FC236}">
                  <a16:creationId xmlns:a16="http://schemas.microsoft.com/office/drawing/2014/main" id="{7DC1D414-4855-44AD-BB18-18927C059F78}"/>
                </a:ext>
              </a:extLst>
            </p:cNvPr>
            <p:cNvSpPr>
              <a:spLocks/>
            </p:cNvSpPr>
            <p:nvPr/>
          </p:nvSpPr>
          <p:spPr bwMode="auto">
            <a:xfrm>
              <a:off x="11074400" y="2276475"/>
              <a:ext cx="33338" cy="33338"/>
            </a:xfrm>
            <a:custGeom>
              <a:avLst/>
              <a:gdLst>
                <a:gd name="T0" fmla="*/ 90 w 105"/>
                <a:gd name="T1" fmla="*/ 105 h 105"/>
                <a:gd name="T2" fmla="*/ 93 w 105"/>
                <a:gd name="T3" fmla="*/ 105 h 105"/>
                <a:gd name="T4" fmla="*/ 97 w 105"/>
                <a:gd name="T5" fmla="*/ 104 h 105"/>
                <a:gd name="T6" fmla="*/ 99 w 105"/>
                <a:gd name="T7" fmla="*/ 103 h 105"/>
                <a:gd name="T8" fmla="*/ 101 w 105"/>
                <a:gd name="T9" fmla="*/ 101 h 105"/>
                <a:gd name="T10" fmla="*/ 103 w 105"/>
                <a:gd name="T11" fmla="*/ 99 h 105"/>
                <a:gd name="T12" fmla="*/ 104 w 105"/>
                <a:gd name="T13" fmla="*/ 97 h 105"/>
                <a:gd name="T14" fmla="*/ 105 w 105"/>
                <a:gd name="T15" fmla="*/ 93 h 105"/>
                <a:gd name="T16" fmla="*/ 105 w 105"/>
                <a:gd name="T17" fmla="*/ 90 h 105"/>
                <a:gd name="T18" fmla="*/ 105 w 105"/>
                <a:gd name="T19" fmla="*/ 88 h 105"/>
                <a:gd name="T20" fmla="*/ 104 w 105"/>
                <a:gd name="T21" fmla="*/ 85 h 105"/>
                <a:gd name="T22" fmla="*/ 103 w 105"/>
                <a:gd name="T23" fmla="*/ 83 h 105"/>
                <a:gd name="T24" fmla="*/ 101 w 105"/>
                <a:gd name="T25" fmla="*/ 79 h 105"/>
                <a:gd name="T26" fmla="*/ 26 w 105"/>
                <a:gd name="T27" fmla="*/ 4 h 105"/>
                <a:gd name="T28" fmla="*/ 24 w 105"/>
                <a:gd name="T29" fmla="*/ 2 h 105"/>
                <a:gd name="T30" fmla="*/ 20 w 105"/>
                <a:gd name="T31" fmla="*/ 1 h 105"/>
                <a:gd name="T32" fmla="*/ 18 w 105"/>
                <a:gd name="T33" fmla="*/ 0 h 105"/>
                <a:gd name="T34" fmla="*/ 15 w 105"/>
                <a:gd name="T35" fmla="*/ 0 h 105"/>
                <a:gd name="T36" fmla="*/ 12 w 105"/>
                <a:gd name="T37" fmla="*/ 0 h 105"/>
                <a:gd name="T38" fmla="*/ 10 w 105"/>
                <a:gd name="T39" fmla="*/ 1 h 105"/>
                <a:gd name="T40" fmla="*/ 6 w 105"/>
                <a:gd name="T41" fmla="*/ 3 h 105"/>
                <a:gd name="T42" fmla="*/ 4 w 105"/>
                <a:gd name="T43" fmla="*/ 4 h 105"/>
                <a:gd name="T44" fmla="*/ 2 w 105"/>
                <a:gd name="T45" fmla="*/ 6 h 105"/>
                <a:gd name="T46" fmla="*/ 1 w 105"/>
                <a:gd name="T47" fmla="*/ 10 h 105"/>
                <a:gd name="T48" fmla="*/ 0 w 105"/>
                <a:gd name="T49" fmla="*/ 13 h 105"/>
                <a:gd name="T50" fmla="*/ 0 w 105"/>
                <a:gd name="T51" fmla="*/ 15 h 105"/>
                <a:gd name="T52" fmla="*/ 0 w 105"/>
                <a:gd name="T53" fmla="*/ 18 h 105"/>
                <a:gd name="T54" fmla="*/ 1 w 105"/>
                <a:gd name="T55" fmla="*/ 21 h 105"/>
                <a:gd name="T56" fmla="*/ 2 w 105"/>
                <a:gd name="T57" fmla="*/ 24 h 105"/>
                <a:gd name="T58" fmla="*/ 4 w 105"/>
                <a:gd name="T59" fmla="*/ 26 h 105"/>
                <a:gd name="T60" fmla="*/ 79 w 105"/>
                <a:gd name="T61" fmla="*/ 101 h 105"/>
                <a:gd name="T62" fmla="*/ 83 w 105"/>
                <a:gd name="T63" fmla="*/ 103 h 105"/>
                <a:gd name="T64" fmla="*/ 85 w 105"/>
                <a:gd name="T65" fmla="*/ 104 h 105"/>
                <a:gd name="T66" fmla="*/ 88 w 105"/>
                <a:gd name="T67" fmla="*/ 105 h 105"/>
                <a:gd name="T68" fmla="*/ 90 w 105"/>
                <a:gd name="T6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05">
                  <a:moveTo>
                    <a:pt x="90" y="105"/>
                  </a:moveTo>
                  <a:lnTo>
                    <a:pt x="93" y="105"/>
                  </a:lnTo>
                  <a:lnTo>
                    <a:pt x="97" y="104"/>
                  </a:lnTo>
                  <a:lnTo>
                    <a:pt x="99" y="103"/>
                  </a:lnTo>
                  <a:lnTo>
                    <a:pt x="101" y="101"/>
                  </a:lnTo>
                  <a:lnTo>
                    <a:pt x="103" y="99"/>
                  </a:lnTo>
                  <a:lnTo>
                    <a:pt x="104" y="97"/>
                  </a:lnTo>
                  <a:lnTo>
                    <a:pt x="105" y="93"/>
                  </a:lnTo>
                  <a:lnTo>
                    <a:pt x="105" y="90"/>
                  </a:lnTo>
                  <a:lnTo>
                    <a:pt x="105" y="88"/>
                  </a:lnTo>
                  <a:lnTo>
                    <a:pt x="104" y="85"/>
                  </a:lnTo>
                  <a:lnTo>
                    <a:pt x="103" y="83"/>
                  </a:lnTo>
                  <a:lnTo>
                    <a:pt x="101" y="79"/>
                  </a:lnTo>
                  <a:lnTo>
                    <a:pt x="26" y="4"/>
                  </a:lnTo>
                  <a:lnTo>
                    <a:pt x="24" y="2"/>
                  </a:lnTo>
                  <a:lnTo>
                    <a:pt x="20" y="1"/>
                  </a:lnTo>
                  <a:lnTo>
                    <a:pt x="18" y="0"/>
                  </a:lnTo>
                  <a:lnTo>
                    <a:pt x="15" y="0"/>
                  </a:lnTo>
                  <a:lnTo>
                    <a:pt x="12" y="0"/>
                  </a:lnTo>
                  <a:lnTo>
                    <a:pt x="10" y="1"/>
                  </a:lnTo>
                  <a:lnTo>
                    <a:pt x="6" y="3"/>
                  </a:lnTo>
                  <a:lnTo>
                    <a:pt x="4" y="4"/>
                  </a:lnTo>
                  <a:lnTo>
                    <a:pt x="2" y="6"/>
                  </a:lnTo>
                  <a:lnTo>
                    <a:pt x="1" y="10"/>
                  </a:lnTo>
                  <a:lnTo>
                    <a:pt x="0" y="13"/>
                  </a:lnTo>
                  <a:lnTo>
                    <a:pt x="0" y="15"/>
                  </a:lnTo>
                  <a:lnTo>
                    <a:pt x="0" y="18"/>
                  </a:lnTo>
                  <a:lnTo>
                    <a:pt x="1" y="21"/>
                  </a:lnTo>
                  <a:lnTo>
                    <a:pt x="2" y="24"/>
                  </a:lnTo>
                  <a:lnTo>
                    <a:pt x="4" y="26"/>
                  </a:lnTo>
                  <a:lnTo>
                    <a:pt x="79" y="101"/>
                  </a:lnTo>
                  <a:lnTo>
                    <a:pt x="83" y="103"/>
                  </a:lnTo>
                  <a:lnTo>
                    <a:pt x="85" y="104"/>
                  </a:lnTo>
                  <a:lnTo>
                    <a:pt x="88" y="105"/>
                  </a:lnTo>
                  <a:lnTo>
                    <a:pt x="9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12">
              <a:extLst>
                <a:ext uri="{FF2B5EF4-FFF2-40B4-BE49-F238E27FC236}">
                  <a16:creationId xmlns:a16="http://schemas.microsoft.com/office/drawing/2014/main" id="{F1388D45-E46E-4ED7-BC83-5AC073B8141C}"/>
                </a:ext>
              </a:extLst>
            </p:cNvPr>
            <p:cNvSpPr>
              <a:spLocks/>
            </p:cNvSpPr>
            <p:nvPr/>
          </p:nvSpPr>
          <p:spPr bwMode="auto">
            <a:xfrm>
              <a:off x="11169650" y="2247900"/>
              <a:ext cx="9525" cy="28575"/>
            </a:xfrm>
            <a:custGeom>
              <a:avLst/>
              <a:gdLst>
                <a:gd name="T0" fmla="*/ 15 w 30"/>
                <a:gd name="T1" fmla="*/ 90 h 90"/>
                <a:gd name="T2" fmla="*/ 19 w 30"/>
                <a:gd name="T3" fmla="*/ 90 h 90"/>
                <a:gd name="T4" fmla="*/ 21 w 30"/>
                <a:gd name="T5" fmla="*/ 89 h 90"/>
                <a:gd name="T6" fmla="*/ 24 w 30"/>
                <a:gd name="T7" fmla="*/ 88 h 90"/>
                <a:gd name="T8" fmla="*/ 26 w 30"/>
                <a:gd name="T9" fmla="*/ 86 h 90"/>
                <a:gd name="T10" fmla="*/ 27 w 30"/>
                <a:gd name="T11" fmla="*/ 84 h 90"/>
                <a:gd name="T12" fmla="*/ 29 w 30"/>
                <a:gd name="T13" fmla="*/ 81 h 90"/>
                <a:gd name="T14" fmla="*/ 30 w 30"/>
                <a:gd name="T15" fmla="*/ 78 h 90"/>
                <a:gd name="T16" fmla="*/ 30 w 30"/>
                <a:gd name="T17" fmla="*/ 75 h 90"/>
                <a:gd name="T18" fmla="*/ 30 w 30"/>
                <a:gd name="T19" fmla="*/ 15 h 90"/>
                <a:gd name="T20" fmla="*/ 30 w 30"/>
                <a:gd name="T21" fmla="*/ 12 h 90"/>
                <a:gd name="T22" fmla="*/ 29 w 30"/>
                <a:gd name="T23" fmla="*/ 10 h 90"/>
                <a:gd name="T24" fmla="*/ 27 w 30"/>
                <a:gd name="T25" fmla="*/ 6 h 90"/>
                <a:gd name="T26" fmla="*/ 26 w 30"/>
                <a:gd name="T27" fmla="*/ 4 h 90"/>
                <a:gd name="T28" fmla="*/ 24 w 30"/>
                <a:gd name="T29" fmla="*/ 2 h 90"/>
                <a:gd name="T30" fmla="*/ 21 w 30"/>
                <a:gd name="T31" fmla="*/ 1 h 90"/>
                <a:gd name="T32" fmla="*/ 19 w 30"/>
                <a:gd name="T33" fmla="*/ 0 h 90"/>
                <a:gd name="T34" fmla="*/ 15 w 30"/>
                <a:gd name="T35" fmla="*/ 0 h 90"/>
                <a:gd name="T36" fmla="*/ 12 w 30"/>
                <a:gd name="T37" fmla="*/ 0 h 90"/>
                <a:gd name="T38" fmla="*/ 9 w 30"/>
                <a:gd name="T39" fmla="*/ 1 h 90"/>
                <a:gd name="T40" fmla="*/ 7 w 30"/>
                <a:gd name="T41" fmla="*/ 2 h 90"/>
                <a:gd name="T42" fmla="*/ 5 w 30"/>
                <a:gd name="T43" fmla="*/ 4 h 90"/>
                <a:gd name="T44" fmla="*/ 3 w 30"/>
                <a:gd name="T45" fmla="*/ 6 h 90"/>
                <a:gd name="T46" fmla="*/ 1 w 30"/>
                <a:gd name="T47" fmla="*/ 10 h 90"/>
                <a:gd name="T48" fmla="*/ 0 w 30"/>
                <a:gd name="T49" fmla="*/ 12 h 90"/>
                <a:gd name="T50" fmla="*/ 0 w 30"/>
                <a:gd name="T51" fmla="*/ 15 h 90"/>
                <a:gd name="T52" fmla="*/ 0 w 30"/>
                <a:gd name="T53" fmla="*/ 75 h 90"/>
                <a:gd name="T54" fmla="*/ 0 w 30"/>
                <a:gd name="T55" fmla="*/ 78 h 90"/>
                <a:gd name="T56" fmla="*/ 1 w 30"/>
                <a:gd name="T57" fmla="*/ 81 h 90"/>
                <a:gd name="T58" fmla="*/ 3 w 30"/>
                <a:gd name="T59" fmla="*/ 84 h 90"/>
                <a:gd name="T60" fmla="*/ 5 w 30"/>
                <a:gd name="T61" fmla="*/ 86 h 90"/>
                <a:gd name="T62" fmla="*/ 7 w 30"/>
                <a:gd name="T63" fmla="*/ 88 h 90"/>
                <a:gd name="T64" fmla="*/ 9 w 30"/>
                <a:gd name="T65" fmla="*/ 89 h 90"/>
                <a:gd name="T66" fmla="*/ 12 w 30"/>
                <a:gd name="T67" fmla="*/ 90 h 90"/>
                <a:gd name="T68" fmla="*/ 15 w 30"/>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90">
                  <a:moveTo>
                    <a:pt x="15" y="90"/>
                  </a:moveTo>
                  <a:lnTo>
                    <a:pt x="19" y="90"/>
                  </a:lnTo>
                  <a:lnTo>
                    <a:pt x="21" y="89"/>
                  </a:lnTo>
                  <a:lnTo>
                    <a:pt x="24" y="88"/>
                  </a:lnTo>
                  <a:lnTo>
                    <a:pt x="26" y="86"/>
                  </a:lnTo>
                  <a:lnTo>
                    <a:pt x="27" y="84"/>
                  </a:lnTo>
                  <a:lnTo>
                    <a:pt x="29" y="81"/>
                  </a:lnTo>
                  <a:lnTo>
                    <a:pt x="30" y="78"/>
                  </a:lnTo>
                  <a:lnTo>
                    <a:pt x="30" y="75"/>
                  </a:lnTo>
                  <a:lnTo>
                    <a:pt x="30" y="15"/>
                  </a:lnTo>
                  <a:lnTo>
                    <a:pt x="30" y="12"/>
                  </a:lnTo>
                  <a:lnTo>
                    <a:pt x="29" y="10"/>
                  </a:lnTo>
                  <a:lnTo>
                    <a:pt x="27" y="6"/>
                  </a:lnTo>
                  <a:lnTo>
                    <a:pt x="26" y="4"/>
                  </a:lnTo>
                  <a:lnTo>
                    <a:pt x="24" y="2"/>
                  </a:lnTo>
                  <a:lnTo>
                    <a:pt x="21" y="1"/>
                  </a:lnTo>
                  <a:lnTo>
                    <a:pt x="19" y="0"/>
                  </a:lnTo>
                  <a:lnTo>
                    <a:pt x="15" y="0"/>
                  </a:lnTo>
                  <a:lnTo>
                    <a:pt x="12" y="0"/>
                  </a:lnTo>
                  <a:lnTo>
                    <a:pt x="9" y="1"/>
                  </a:lnTo>
                  <a:lnTo>
                    <a:pt x="7" y="2"/>
                  </a:lnTo>
                  <a:lnTo>
                    <a:pt x="5" y="4"/>
                  </a:lnTo>
                  <a:lnTo>
                    <a:pt x="3" y="6"/>
                  </a:lnTo>
                  <a:lnTo>
                    <a:pt x="1" y="10"/>
                  </a:lnTo>
                  <a:lnTo>
                    <a:pt x="0" y="12"/>
                  </a:lnTo>
                  <a:lnTo>
                    <a:pt x="0" y="15"/>
                  </a:lnTo>
                  <a:lnTo>
                    <a:pt x="0" y="75"/>
                  </a:lnTo>
                  <a:lnTo>
                    <a:pt x="0" y="78"/>
                  </a:lnTo>
                  <a:lnTo>
                    <a:pt x="1" y="81"/>
                  </a:lnTo>
                  <a:lnTo>
                    <a:pt x="3" y="84"/>
                  </a:lnTo>
                  <a:lnTo>
                    <a:pt x="5" y="86"/>
                  </a:lnTo>
                  <a:lnTo>
                    <a:pt x="7" y="88"/>
                  </a:lnTo>
                  <a:lnTo>
                    <a:pt x="9" y="89"/>
                  </a:lnTo>
                  <a:lnTo>
                    <a:pt x="12" y="90"/>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13">
              <a:extLst>
                <a:ext uri="{FF2B5EF4-FFF2-40B4-BE49-F238E27FC236}">
                  <a16:creationId xmlns:a16="http://schemas.microsoft.com/office/drawing/2014/main" id="{9DD67ACC-102B-4A62-8C44-8869E8B102DE}"/>
                </a:ext>
              </a:extLst>
            </p:cNvPr>
            <p:cNvSpPr>
              <a:spLocks/>
            </p:cNvSpPr>
            <p:nvPr/>
          </p:nvSpPr>
          <p:spPr bwMode="auto">
            <a:xfrm>
              <a:off x="11242675" y="2276475"/>
              <a:ext cx="33338" cy="33338"/>
            </a:xfrm>
            <a:custGeom>
              <a:avLst/>
              <a:gdLst>
                <a:gd name="T0" fmla="*/ 100 w 106"/>
                <a:gd name="T1" fmla="*/ 4 h 105"/>
                <a:gd name="T2" fmla="*/ 98 w 106"/>
                <a:gd name="T3" fmla="*/ 2 h 105"/>
                <a:gd name="T4" fmla="*/ 96 w 106"/>
                <a:gd name="T5" fmla="*/ 1 h 105"/>
                <a:gd name="T6" fmla="*/ 93 w 106"/>
                <a:gd name="T7" fmla="*/ 0 h 105"/>
                <a:gd name="T8" fmla="*/ 90 w 106"/>
                <a:gd name="T9" fmla="*/ 0 h 105"/>
                <a:gd name="T10" fmla="*/ 88 w 106"/>
                <a:gd name="T11" fmla="*/ 0 h 105"/>
                <a:gd name="T12" fmla="*/ 84 w 106"/>
                <a:gd name="T13" fmla="*/ 1 h 105"/>
                <a:gd name="T14" fmla="*/ 82 w 106"/>
                <a:gd name="T15" fmla="*/ 3 h 105"/>
                <a:gd name="T16" fmla="*/ 80 w 106"/>
                <a:gd name="T17" fmla="*/ 4 h 105"/>
                <a:gd name="T18" fmla="*/ 4 w 106"/>
                <a:gd name="T19" fmla="*/ 79 h 105"/>
                <a:gd name="T20" fmla="*/ 3 w 106"/>
                <a:gd name="T21" fmla="*/ 83 h 105"/>
                <a:gd name="T22" fmla="*/ 1 w 106"/>
                <a:gd name="T23" fmla="*/ 85 h 105"/>
                <a:gd name="T24" fmla="*/ 0 w 106"/>
                <a:gd name="T25" fmla="*/ 88 h 105"/>
                <a:gd name="T26" fmla="*/ 0 w 106"/>
                <a:gd name="T27" fmla="*/ 90 h 105"/>
                <a:gd name="T28" fmla="*/ 0 w 106"/>
                <a:gd name="T29" fmla="*/ 93 h 105"/>
                <a:gd name="T30" fmla="*/ 1 w 106"/>
                <a:gd name="T31" fmla="*/ 97 h 105"/>
                <a:gd name="T32" fmla="*/ 3 w 106"/>
                <a:gd name="T33" fmla="*/ 99 h 105"/>
                <a:gd name="T34" fmla="*/ 4 w 106"/>
                <a:gd name="T35" fmla="*/ 101 h 105"/>
                <a:gd name="T36" fmla="*/ 7 w 106"/>
                <a:gd name="T37" fmla="*/ 103 h 105"/>
                <a:gd name="T38" fmla="*/ 9 w 106"/>
                <a:gd name="T39" fmla="*/ 104 h 105"/>
                <a:gd name="T40" fmla="*/ 12 w 106"/>
                <a:gd name="T41" fmla="*/ 105 h 105"/>
                <a:gd name="T42" fmla="*/ 15 w 106"/>
                <a:gd name="T43" fmla="*/ 105 h 105"/>
                <a:gd name="T44" fmla="*/ 18 w 106"/>
                <a:gd name="T45" fmla="*/ 105 h 105"/>
                <a:gd name="T46" fmla="*/ 21 w 106"/>
                <a:gd name="T47" fmla="*/ 104 h 105"/>
                <a:gd name="T48" fmla="*/ 23 w 106"/>
                <a:gd name="T49" fmla="*/ 103 h 105"/>
                <a:gd name="T50" fmla="*/ 25 w 106"/>
                <a:gd name="T51" fmla="*/ 101 h 105"/>
                <a:gd name="T52" fmla="*/ 100 w 106"/>
                <a:gd name="T53" fmla="*/ 26 h 105"/>
                <a:gd name="T54" fmla="*/ 103 w 106"/>
                <a:gd name="T55" fmla="*/ 24 h 105"/>
                <a:gd name="T56" fmla="*/ 105 w 106"/>
                <a:gd name="T57" fmla="*/ 21 h 105"/>
                <a:gd name="T58" fmla="*/ 105 w 106"/>
                <a:gd name="T59" fmla="*/ 18 h 105"/>
                <a:gd name="T60" fmla="*/ 106 w 106"/>
                <a:gd name="T61" fmla="*/ 15 h 105"/>
                <a:gd name="T62" fmla="*/ 105 w 106"/>
                <a:gd name="T63" fmla="*/ 13 h 105"/>
                <a:gd name="T64" fmla="*/ 105 w 106"/>
                <a:gd name="T65" fmla="*/ 10 h 105"/>
                <a:gd name="T66" fmla="*/ 103 w 106"/>
                <a:gd name="T67" fmla="*/ 6 h 105"/>
                <a:gd name="T68" fmla="*/ 100 w 106"/>
                <a:gd name="T6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05">
                  <a:moveTo>
                    <a:pt x="100" y="4"/>
                  </a:moveTo>
                  <a:lnTo>
                    <a:pt x="98" y="2"/>
                  </a:lnTo>
                  <a:lnTo>
                    <a:pt x="96" y="1"/>
                  </a:lnTo>
                  <a:lnTo>
                    <a:pt x="93" y="0"/>
                  </a:lnTo>
                  <a:lnTo>
                    <a:pt x="90" y="0"/>
                  </a:lnTo>
                  <a:lnTo>
                    <a:pt x="88" y="0"/>
                  </a:lnTo>
                  <a:lnTo>
                    <a:pt x="84" y="1"/>
                  </a:lnTo>
                  <a:lnTo>
                    <a:pt x="82" y="3"/>
                  </a:lnTo>
                  <a:lnTo>
                    <a:pt x="80" y="4"/>
                  </a:lnTo>
                  <a:lnTo>
                    <a:pt x="4" y="79"/>
                  </a:lnTo>
                  <a:lnTo>
                    <a:pt x="3" y="83"/>
                  </a:lnTo>
                  <a:lnTo>
                    <a:pt x="1" y="85"/>
                  </a:lnTo>
                  <a:lnTo>
                    <a:pt x="0" y="88"/>
                  </a:lnTo>
                  <a:lnTo>
                    <a:pt x="0" y="90"/>
                  </a:lnTo>
                  <a:lnTo>
                    <a:pt x="0" y="93"/>
                  </a:lnTo>
                  <a:lnTo>
                    <a:pt x="1" y="97"/>
                  </a:lnTo>
                  <a:lnTo>
                    <a:pt x="3" y="99"/>
                  </a:lnTo>
                  <a:lnTo>
                    <a:pt x="4" y="101"/>
                  </a:lnTo>
                  <a:lnTo>
                    <a:pt x="7" y="103"/>
                  </a:lnTo>
                  <a:lnTo>
                    <a:pt x="9" y="104"/>
                  </a:lnTo>
                  <a:lnTo>
                    <a:pt x="12" y="105"/>
                  </a:lnTo>
                  <a:lnTo>
                    <a:pt x="15" y="105"/>
                  </a:lnTo>
                  <a:lnTo>
                    <a:pt x="18" y="105"/>
                  </a:lnTo>
                  <a:lnTo>
                    <a:pt x="21" y="104"/>
                  </a:lnTo>
                  <a:lnTo>
                    <a:pt x="23" y="103"/>
                  </a:lnTo>
                  <a:lnTo>
                    <a:pt x="25" y="101"/>
                  </a:lnTo>
                  <a:lnTo>
                    <a:pt x="100" y="26"/>
                  </a:lnTo>
                  <a:lnTo>
                    <a:pt x="103" y="24"/>
                  </a:lnTo>
                  <a:lnTo>
                    <a:pt x="105" y="21"/>
                  </a:lnTo>
                  <a:lnTo>
                    <a:pt x="105" y="18"/>
                  </a:lnTo>
                  <a:lnTo>
                    <a:pt x="106" y="15"/>
                  </a:lnTo>
                  <a:lnTo>
                    <a:pt x="105" y="13"/>
                  </a:lnTo>
                  <a:lnTo>
                    <a:pt x="105" y="10"/>
                  </a:lnTo>
                  <a:lnTo>
                    <a:pt x="103" y="6"/>
                  </a:lnTo>
                  <a:lnTo>
                    <a:pt x="10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14">
              <a:extLst>
                <a:ext uri="{FF2B5EF4-FFF2-40B4-BE49-F238E27FC236}">
                  <a16:creationId xmlns:a16="http://schemas.microsoft.com/office/drawing/2014/main" id="{883AC61E-62BE-47C1-956C-A394444DFA18}"/>
                </a:ext>
              </a:extLst>
            </p:cNvPr>
            <p:cNvSpPr>
              <a:spLocks/>
            </p:cNvSpPr>
            <p:nvPr/>
          </p:nvSpPr>
          <p:spPr bwMode="auto">
            <a:xfrm>
              <a:off x="11276013" y="2363788"/>
              <a:ext cx="28575" cy="9525"/>
            </a:xfrm>
            <a:custGeom>
              <a:avLst/>
              <a:gdLst>
                <a:gd name="T0" fmla="*/ 75 w 90"/>
                <a:gd name="T1" fmla="*/ 0 h 30"/>
                <a:gd name="T2" fmla="*/ 15 w 90"/>
                <a:gd name="T3" fmla="*/ 0 h 30"/>
                <a:gd name="T4" fmla="*/ 12 w 90"/>
                <a:gd name="T5" fmla="*/ 0 h 30"/>
                <a:gd name="T6" fmla="*/ 8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8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3 w 90"/>
                <a:gd name="T43" fmla="*/ 27 h 30"/>
                <a:gd name="T44" fmla="*/ 86 w 90"/>
                <a:gd name="T45" fmla="*/ 26 h 30"/>
                <a:gd name="T46" fmla="*/ 87 w 90"/>
                <a:gd name="T47" fmla="*/ 24 h 30"/>
                <a:gd name="T48" fmla="*/ 89 w 90"/>
                <a:gd name="T49" fmla="*/ 21 h 30"/>
                <a:gd name="T50" fmla="*/ 89 w 90"/>
                <a:gd name="T51" fmla="*/ 19 h 30"/>
                <a:gd name="T52" fmla="*/ 90 w 90"/>
                <a:gd name="T53" fmla="*/ 15 h 30"/>
                <a:gd name="T54" fmla="*/ 89 w 90"/>
                <a:gd name="T55" fmla="*/ 12 h 30"/>
                <a:gd name="T56" fmla="*/ 89 w 90"/>
                <a:gd name="T57" fmla="*/ 9 h 30"/>
                <a:gd name="T58" fmla="*/ 87 w 90"/>
                <a:gd name="T59" fmla="*/ 7 h 30"/>
                <a:gd name="T60" fmla="*/ 86 w 90"/>
                <a:gd name="T61" fmla="*/ 5 h 30"/>
                <a:gd name="T62" fmla="*/ 83 w 90"/>
                <a:gd name="T63" fmla="*/ 2 h 30"/>
                <a:gd name="T64" fmla="*/ 80 w 90"/>
                <a:gd name="T65" fmla="*/ 1 h 30"/>
                <a:gd name="T66" fmla="*/ 77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8" y="1"/>
                  </a:lnTo>
                  <a:lnTo>
                    <a:pt x="6" y="2"/>
                  </a:lnTo>
                  <a:lnTo>
                    <a:pt x="4" y="5"/>
                  </a:lnTo>
                  <a:lnTo>
                    <a:pt x="2" y="7"/>
                  </a:lnTo>
                  <a:lnTo>
                    <a:pt x="1" y="9"/>
                  </a:lnTo>
                  <a:lnTo>
                    <a:pt x="0" y="12"/>
                  </a:lnTo>
                  <a:lnTo>
                    <a:pt x="0" y="15"/>
                  </a:lnTo>
                  <a:lnTo>
                    <a:pt x="0" y="19"/>
                  </a:lnTo>
                  <a:lnTo>
                    <a:pt x="1" y="21"/>
                  </a:lnTo>
                  <a:lnTo>
                    <a:pt x="2" y="24"/>
                  </a:lnTo>
                  <a:lnTo>
                    <a:pt x="4" y="26"/>
                  </a:lnTo>
                  <a:lnTo>
                    <a:pt x="6" y="28"/>
                  </a:lnTo>
                  <a:lnTo>
                    <a:pt x="8" y="29"/>
                  </a:lnTo>
                  <a:lnTo>
                    <a:pt x="12" y="30"/>
                  </a:lnTo>
                  <a:lnTo>
                    <a:pt x="15" y="30"/>
                  </a:lnTo>
                  <a:lnTo>
                    <a:pt x="75" y="30"/>
                  </a:lnTo>
                  <a:lnTo>
                    <a:pt x="78" y="30"/>
                  </a:lnTo>
                  <a:lnTo>
                    <a:pt x="80" y="29"/>
                  </a:lnTo>
                  <a:lnTo>
                    <a:pt x="83" y="27"/>
                  </a:lnTo>
                  <a:lnTo>
                    <a:pt x="86" y="26"/>
                  </a:lnTo>
                  <a:lnTo>
                    <a:pt x="87" y="24"/>
                  </a:lnTo>
                  <a:lnTo>
                    <a:pt x="89" y="21"/>
                  </a:lnTo>
                  <a:lnTo>
                    <a:pt x="89" y="19"/>
                  </a:lnTo>
                  <a:lnTo>
                    <a:pt x="90" y="15"/>
                  </a:lnTo>
                  <a:lnTo>
                    <a:pt x="89" y="12"/>
                  </a:lnTo>
                  <a:lnTo>
                    <a:pt x="89" y="9"/>
                  </a:lnTo>
                  <a:lnTo>
                    <a:pt x="87" y="7"/>
                  </a:lnTo>
                  <a:lnTo>
                    <a:pt x="86" y="5"/>
                  </a:lnTo>
                  <a:lnTo>
                    <a:pt x="83" y="2"/>
                  </a:lnTo>
                  <a:lnTo>
                    <a:pt x="80" y="1"/>
                  </a:lnTo>
                  <a:lnTo>
                    <a:pt x="77"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1" name="Diagram 50">
            <a:extLst>
              <a:ext uri="{FF2B5EF4-FFF2-40B4-BE49-F238E27FC236}">
                <a16:creationId xmlns:a16="http://schemas.microsoft.com/office/drawing/2014/main" id="{B4B60BDC-7CE9-AC48-9516-7FA3FB110D9D}"/>
              </a:ext>
            </a:extLst>
          </p:cNvPr>
          <p:cNvGraphicFramePr/>
          <p:nvPr>
            <p:extLst>
              <p:ext uri="{D42A27DB-BD31-4B8C-83A1-F6EECF244321}">
                <p14:modId xmlns:p14="http://schemas.microsoft.com/office/powerpoint/2010/main" val="1273065228"/>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itle 1">
            <a:extLst>
              <a:ext uri="{FF2B5EF4-FFF2-40B4-BE49-F238E27FC236}">
                <a16:creationId xmlns:a16="http://schemas.microsoft.com/office/drawing/2014/main" id="{6BDF0688-58EB-0544-9338-8E1071241E7A}"/>
              </a:ext>
            </a:extLst>
          </p:cNvPr>
          <p:cNvSpPr>
            <a:spLocks noGrp="1"/>
          </p:cNvSpPr>
          <p:nvPr>
            <p:ph type="title"/>
          </p:nvPr>
        </p:nvSpPr>
        <p:spPr>
          <a:xfrm>
            <a:off x="458605" y="623049"/>
            <a:ext cx="10626734" cy="895646"/>
          </a:xfrm>
        </p:spPr>
        <p:txBody>
          <a:bodyPr>
            <a:noAutofit/>
          </a:bodyPr>
          <a:lstStyle/>
          <a:p>
            <a:r>
              <a:rPr lang="en-US" sz="4000" b="1" dirty="0">
                <a:latin typeface="+mn-lt"/>
              </a:rPr>
              <a:t>EXPERIMENTAL DESIGN EFFECTIVENESS</a:t>
            </a:r>
            <a:endParaRPr lang="en-US" sz="4000" b="1" dirty="0">
              <a:solidFill>
                <a:schemeClr val="tx1"/>
              </a:solidFill>
              <a:latin typeface="+mn-lt"/>
            </a:endParaRPr>
          </a:p>
        </p:txBody>
      </p:sp>
      <p:sp>
        <p:nvSpPr>
          <p:cNvPr id="109" name="Freeform: Shape 89">
            <a:extLst>
              <a:ext uri="{FF2B5EF4-FFF2-40B4-BE49-F238E27FC236}">
                <a16:creationId xmlns:a16="http://schemas.microsoft.com/office/drawing/2014/main" id="{145C1451-789D-2340-80C2-C1C925E02577}"/>
              </a:ext>
            </a:extLst>
          </p:cNvPr>
          <p:cNvSpPr/>
          <p:nvPr/>
        </p:nvSpPr>
        <p:spPr>
          <a:xfrm>
            <a:off x="595167" y="3173765"/>
            <a:ext cx="1315469" cy="1264483"/>
          </a:xfrm>
          <a:custGeom>
            <a:avLst/>
            <a:gdLst>
              <a:gd name="connsiteX0" fmla="*/ 609388 w 1315469"/>
              <a:gd name="connsiteY0" fmla="*/ 0 h 1264483"/>
              <a:gd name="connsiteX1" fmla="*/ 1315469 w 1315469"/>
              <a:gd name="connsiteY1" fmla="*/ 706081 h 1264483"/>
              <a:gd name="connsiteX2" fmla="*/ 1259982 w 1315469"/>
              <a:gd name="connsiteY2" fmla="*/ 980920 h 1264483"/>
              <a:gd name="connsiteX3" fmla="*/ 1243246 w 1315469"/>
              <a:gd name="connsiteY3" fmla="*/ 1011755 h 1264483"/>
              <a:gd name="connsiteX4" fmla="*/ 1205356 w 1315469"/>
              <a:gd name="connsiteY4" fmla="*/ 1057677 h 1264483"/>
              <a:gd name="connsiteX5" fmla="*/ 706081 w 1315469"/>
              <a:gd name="connsiteY5" fmla="*/ 1264483 h 1264483"/>
              <a:gd name="connsiteX6" fmla="*/ 0 w 1315469"/>
              <a:gd name="connsiteY6" fmla="*/ 558402 h 1264483"/>
              <a:gd name="connsiteX7" fmla="*/ 55487 w 1315469"/>
              <a:gd name="connsiteY7" fmla="*/ 283563 h 1264483"/>
              <a:gd name="connsiteX8" fmla="*/ 72223 w 1315469"/>
              <a:gd name="connsiteY8" fmla="*/ 252729 h 1264483"/>
              <a:gd name="connsiteX9" fmla="*/ 110113 w 1315469"/>
              <a:gd name="connsiteY9" fmla="*/ 206806 h 1264483"/>
              <a:gd name="connsiteX10" fmla="*/ 609388 w 1315469"/>
              <a:gd name="connsiteY10" fmla="*/ 0 h 126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469" h="1264483">
                <a:moveTo>
                  <a:pt x="609388" y="0"/>
                </a:moveTo>
                <a:cubicBezTo>
                  <a:pt x="999346" y="0"/>
                  <a:pt x="1315469" y="316123"/>
                  <a:pt x="1315469" y="706081"/>
                </a:cubicBezTo>
                <a:cubicBezTo>
                  <a:pt x="1315469" y="803571"/>
                  <a:pt x="1295711" y="896445"/>
                  <a:pt x="1259982" y="980920"/>
                </a:cubicBezTo>
                <a:lnTo>
                  <a:pt x="1243246" y="1011755"/>
                </a:lnTo>
                <a:lnTo>
                  <a:pt x="1205356" y="1057677"/>
                </a:lnTo>
                <a:cubicBezTo>
                  <a:pt x="1077580" y="1185452"/>
                  <a:pt x="901060" y="1264483"/>
                  <a:pt x="706081" y="1264483"/>
                </a:cubicBezTo>
                <a:cubicBezTo>
                  <a:pt x="316123" y="1264483"/>
                  <a:pt x="0" y="948360"/>
                  <a:pt x="0" y="558402"/>
                </a:cubicBezTo>
                <a:cubicBezTo>
                  <a:pt x="0" y="460913"/>
                  <a:pt x="19758" y="368038"/>
                  <a:pt x="55487" y="283563"/>
                </a:cubicBezTo>
                <a:lnTo>
                  <a:pt x="72223" y="252729"/>
                </a:lnTo>
                <a:lnTo>
                  <a:pt x="110113" y="206806"/>
                </a:lnTo>
                <a:cubicBezTo>
                  <a:pt x="237889" y="79031"/>
                  <a:pt x="414409" y="0"/>
                  <a:pt x="609388" y="0"/>
                </a:cubicBezTo>
                <a:close/>
              </a:path>
            </a:pathLst>
          </a:custGeom>
          <a:solidFill>
            <a:schemeClr val="accent6">
              <a:lumMod val="40000"/>
              <a:lumOff val="6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97">
            <a:extLst>
              <a:ext uri="{FF2B5EF4-FFF2-40B4-BE49-F238E27FC236}">
                <a16:creationId xmlns:a16="http://schemas.microsoft.com/office/drawing/2014/main" id="{A9F766EE-F54D-B645-8261-4B309FFC8085}"/>
              </a:ext>
            </a:extLst>
          </p:cNvPr>
          <p:cNvSpPr/>
          <p:nvPr/>
        </p:nvSpPr>
        <p:spPr>
          <a:xfrm>
            <a:off x="595168" y="4578576"/>
            <a:ext cx="1315469" cy="1264483"/>
          </a:xfrm>
          <a:custGeom>
            <a:avLst/>
            <a:gdLst>
              <a:gd name="connsiteX0" fmla="*/ 609388 w 1315469"/>
              <a:gd name="connsiteY0" fmla="*/ 0 h 1264483"/>
              <a:gd name="connsiteX1" fmla="*/ 1315469 w 1315469"/>
              <a:gd name="connsiteY1" fmla="*/ 706081 h 1264483"/>
              <a:gd name="connsiteX2" fmla="*/ 1259982 w 1315469"/>
              <a:gd name="connsiteY2" fmla="*/ 980920 h 1264483"/>
              <a:gd name="connsiteX3" fmla="*/ 1243246 w 1315469"/>
              <a:gd name="connsiteY3" fmla="*/ 1011755 h 1264483"/>
              <a:gd name="connsiteX4" fmla="*/ 1205356 w 1315469"/>
              <a:gd name="connsiteY4" fmla="*/ 1057677 h 1264483"/>
              <a:gd name="connsiteX5" fmla="*/ 706081 w 1315469"/>
              <a:gd name="connsiteY5" fmla="*/ 1264483 h 1264483"/>
              <a:gd name="connsiteX6" fmla="*/ 0 w 1315469"/>
              <a:gd name="connsiteY6" fmla="*/ 558402 h 1264483"/>
              <a:gd name="connsiteX7" fmla="*/ 55487 w 1315469"/>
              <a:gd name="connsiteY7" fmla="*/ 283563 h 1264483"/>
              <a:gd name="connsiteX8" fmla="*/ 72223 w 1315469"/>
              <a:gd name="connsiteY8" fmla="*/ 252729 h 1264483"/>
              <a:gd name="connsiteX9" fmla="*/ 110113 w 1315469"/>
              <a:gd name="connsiteY9" fmla="*/ 206806 h 1264483"/>
              <a:gd name="connsiteX10" fmla="*/ 609388 w 1315469"/>
              <a:gd name="connsiteY10" fmla="*/ 0 h 126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469" h="1264483">
                <a:moveTo>
                  <a:pt x="609388" y="0"/>
                </a:moveTo>
                <a:cubicBezTo>
                  <a:pt x="999346" y="0"/>
                  <a:pt x="1315469" y="316123"/>
                  <a:pt x="1315469" y="706081"/>
                </a:cubicBezTo>
                <a:cubicBezTo>
                  <a:pt x="1315469" y="803571"/>
                  <a:pt x="1295711" y="896445"/>
                  <a:pt x="1259982" y="980920"/>
                </a:cubicBezTo>
                <a:lnTo>
                  <a:pt x="1243246" y="1011755"/>
                </a:lnTo>
                <a:lnTo>
                  <a:pt x="1205356" y="1057677"/>
                </a:lnTo>
                <a:cubicBezTo>
                  <a:pt x="1077580" y="1185452"/>
                  <a:pt x="901060" y="1264483"/>
                  <a:pt x="706081" y="1264483"/>
                </a:cubicBezTo>
                <a:cubicBezTo>
                  <a:pt x="316123" y="1264483"/>
                  <a:pt x="0" y="948360"/>
                  <a:pt x="0" y="558402"/>
                </a:cubicBezTo>
                <a:cubicBezTo>
                  <a:pt x="0" y="460913"/>
                  <a:pt x="19758" y="368038"/>
                  <a:pt x="55487" y="283563"/>
                </a:cubicBezTo>
                <a:lnTo>
                  <a:pt x="72223" y="252729"/>
                </a:lnTo>
                <a:lnTo>
                  <a:pt x="110113" y="206806"/>
                </a:lnTo>
                <a:cubicBezTo>
                  <a:pt x="237889" y="79031"/>
                  <a:pt x="414409" y="0"/>
                  <a:pt x="609388" y="0"/>
                </a:cubicBezTo>
                <a:close/>
              </a:path>
            </a:pathLst>
          </a:custGeom>
          <a:solidFill>
            <a:schemeClr val="accent6">
              <a:lumMod val="40000"/>
              <a:lumOff val="6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89">
            <a:extLst>
              <a:ext uri="{FF2B5EF4-FFF2-40B4-BE49-F238E27FC236}">
                <a16:creationId xmlns:a16="http://schemas.microsoft.com/office/drawing/2014/main" id="{E4578A70-A4B9-EB43-ACA1-A04D36E61F2D}"/>
              </a:ext>
            </a:extLst>
          </p:cNvPr>
          <p:cNvSpPr/>
          <p:nvPr/>
        </p:nvSpPr>
        <p:spPr>
          <a:xfrm>
            <a:off x="595167" y="1801170"/>
            <a:ext cx="1315469" cy="1264483"/>
          </a:xfrm>
          <a:custGeom>
            <a:avLst/>
            <a:gdLst>
              <a:gd name="connsiteX0" fmla="*/ 609388 w 1315469"/>
              <a:gd name="connsiteY0" fmla="*/ 0 h 1264483"/>
              <a:gd name="connsiteX1" fmla="*/ 1315469 w 1315469"/>
              <a:gd name="connsiteY1" fmla="*/ 706081 h 1264483"/>
              <a:gd name="connsiteX2" fmla="*/ 1259982 w 1315469"/>
              <a:gd name="connsiteY2" fmla="*/ 980920 h 1264483"/>
              <a:gd name="connsiteX3" fmla="*/ 1243246 w 1315469"/>
              <a:gd name="connsiteY3" fmla="*/ 1011755 h 1264483"/>
              <a:gd name="connsiteX4" fmla="*/ 1205356 w 1315469"/>
              <a:gd name="connsiteY4" fmla="*/ 1057677 h 1264483"/>
              <a:gd name="connsiteX5" fmla="*/ 706081 w 1315469"/>
              <a:gd name="connsiteY5" fmla="*/ 1264483 h 1264483"/>
              <a:gd name="connsiteX6" fmla="*/ 0 w 1315469"/>
              <a:gd name="connsiteY6" fmla="*/ 558402 h 1264483"/>
              <a:gd name="connsiteX7" fmla="*/ 55487 w 1315469"/>
              <a:gd name="connsiteY7" fmla="*/ 283563 h 1264483"/>
              <a:gd name="connsiteX8" fmla="*/ 72223 w 1315469"/>
              <a:gd name="connsiteY8" fmla="*/ 252729 h 1264483"/>
              <a:gd name="connsiteX9" fmla="*/ 110113 w 1315469"/>
              <a:gd name="connsiteY9" fmla="*/ 206806 h 1264483"/>
              <a:gd name="connsiteX10" fmla="*/ 609388 w 1315469"/>
              <a:gd name="connsiteY10" fmla="*/ 0 h 126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469" h="1264483">
                <a:moveTo>
                  <a:pt x="609388" y="0"/>
                </a:moveTo>
                <a:cubicBezTo>
                  <a:pt x="999346" y="0"/>
                  <a:pt x="1315469" y="316123"/>
                  <a:pt x="1315469" y="706081"/>
                </a:cubicBezTo>
                <a:cubicBezTo>
                  <a:pt x="1315469" y="803571"/>
                  <a:pt x="1295711" y="896445"/>
                  <a:pt x="1259982" y="980920"/>
                </a:cubicBezTo>
                <a:lnTo>
                  <a:pt x="1243246" y="1011755"/>
                </a:lnTo>
                <a:lnTo>
                  <a:pt x="1205356" y="1057677"/>
                </a:lnTo>
                <a:cubicBezTo>
                  <a:pt x="1077580" y="1185452"/>
                  <a:pt x="901060" y="1264483"/>
                  <a:pt x="706081" y="1264483"/>
                </a:cubicBezTo>
                <a:cubicBezTo>
                  <a:pt x="316123" y="1264483"/>
                  <a:pt x="0" y="948360"/>
                  <a:pt x="0" y="558402"/>
                </a:cubicBezTo>
                <a:cubicBezTo>
                  <a:pt x="0" y="460913"/>
                  <a:pt x="19758" y="368038"/>
                  <a:pt x="55487" y="283563"/>
                </a:cubicBezTo>
                <a:lnTo>
                  <a:pt x="72223" y="252729"/>
                </a:lnTo>
                <a:lnTo>
                  <a:pt x="110113" y="206806"/>
                </a:lnTo>
                <a:cubicBezTo>
                  <a:pt x="237889" y="79031"/>
                  <a:pt x="414409" y="0"/>
                  <a:pt x="609388" y="0"/>
                </a:cubicBezTo>
                <a:close/>
              </a:path>
            </a:pathLst>
          </a:custGeom>
          <a:solidFill>
            <a:schemeClr val="accent6">
              <a:lumMod val="40000"/>
              <a:lumOff val="6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B5EBD5-3C5D-2E45-BA1A-A378413898E0}"/>
              </a:ext>
            </a:extLst>
          </p:cNvPr>
          <p:cNvSpPr txBox="1"/>
          <p:nvPr/>
        </p:nvSpPr>
        <p:spPr>
          <a:xfrm>
            <a:off x="2602523" y="2120806"/>
            <a:ext cx="5683348" cy="677108"/>
          </a:xfrm>
          <a:prstGeom prst="rect">
            <a:avLst/>
          </a:prstGeom>
          <a:noFill/>
        </p:spPr>
        <p:txBody>
          <a:bodyPr wrap="square" rtlCol="0">
            <a:spAutoFit/>
          </a:bodyPr>
          <a:lstStyle/>
          <a:p>
            <a:r>
              <a:rPr lang="en-US" sz="2000" b="1" dirty="0"/>
              <a:t>RANDOMIZATION</a:t>
            </a:r>
          </a:p>
          <a:p>
            <a:r>
              <a:rPr lang="en-US" i="1" dirty="0"/>
              <a:t>To eliminate any possible bias</a:t>
            </a:r>
          </a:p>
        </p:txBody>
      </p:sp>
      <p:sp>
        <p:nvSpPr>
          <p:cNvPr id="13" name="TextBox 12">
            <a:extLst>
              <a:ext uri="{FF2B5EF4-FFF2-40B4-BE49-F238E27FC236}">
                <a16:creationId xmlns:a16="http://schemas.microsoft.com/office/drawing/2014/main" id="{C7401CDC-0115-2D49-985A-B6F971F9BED1}"/>
              </a:ext>
            </a:extLst>
          </p:cNvPr>
          <p:cNvSpPr txBox="1"/>
          <p:nvPr/>
        </p:nvSpPr>
        <p:spPr>
          <a:xfrm>
            <a:off x="2616590" y="3486592"/>
            <a:ext cx="6302326" cy="677108"/>
          </a:xfrm>
          <a:prstGeom prst="rect">
            <a:avLst/>
          </a:prstGeom>
          <a:noFill/>
        </p:spPr>
        <p:txBody>
          <a:bodyPr wrap="square" rtlCol="0">
            <a:spAutoFit/>
          </a:bodyPr>
          <a:lstStyle/>
          <a:p>
            <a:r>
              <a:rPr lang="en-US" sz="2000" b="1" dirty="0"/>
              <a:t>REPLICATION</a:t>
            </a:r>
          </a:p>
          <a:p>
            <a:r>
              <a:rPr lang="en-US" i="1" dirty="0"/>
              <a:t>Increase the sample size to reduce the uncertainty in experiment</a:t>
            </a:r>
          </a:p>
        </p:txBody>
      </p:sp>
      <p:sp>
        <p:nvSpPr>
          <p:cNvPr id="14" name="TextBox 13">
            <a:extLst>
              <a:ext uri="{FF2B5EF4-FFF2-40B4-BE49-F238E27FC236}">
                <a16:creationId xmlns:a16="http://schemas.microsoft.com/office/drawing/2014/main" id="{11BD76CC-1991-6C48-919D-5C6330654336}"/>
              </a:ext>
            </a:extLst>
          </p:cNvPr>
          <p:cNvSpPr txBox="1"/>
          <p:nvPr/>
        </p:nvSpPr>
        <p:spPr>
          <a:xfrm>
            <a:off x="2602523" y="4886177"/>
            <a:ext cx="6924324" cy="677108"/>
          </a:xfrm>
          <a:prstGeom prst="rect">
            <a:avLst/>
          </a:prstGeom>
          <a:noFill/>
        </p:spPr>
        <p:txBody>
          <a:bodyPr wrap="square" rtlCol="0">
            <a:spAutoFit/>
          </a:bodyPr>
          <a:lstStyle/>
          <a:p>
            <a:r>
              <a:rPr lang="en-US" sz="2000" b="1" dirty="0"/>
              <a:t>BLOCKING</a:t>
            </a:r>
          </a:p>
          <a:p>
            <a:r>
              <a:rPr lang="en-US" i="1" dirty="0"/>
              <a:t>Divide groups into homogeneous brackets to account for further biases</a:t>
            </a:r>
          </a:p>
        </p:txBody>
      </p:sp>
      <p:pic>
        <p:nvPicPr>
          <p:cNvPr id="112" name="Picture 111" descr="Shape, arrow&#10;&#10;Description automatically generated">
            <a:extLst>
              <a:ext uri="{FF2B5EF4-FFF2-40B4-BE49-F238E27FC236}">
                <a16:creationId xmlns:a16="http://schemas.microsoft.com/office/drawing/2014/main" id="{51C83285-EF42-5D49-9828-E1BB7548858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61444" y="2041954"/>
            <a:ext cx="782914" cy="782914"/>
          </a:xfrm>
          <a:prstGeom prst="rect">
            <a:avLst/>
          </a:prstGeom>
        </p:spPr>
      </p:pic>
      <p:pic>
        <p:nvPicPr>
          <p:cNvPr id="18" name="Picture 17" descr="Icon&#10;&#10;Description automatically generated">
            <a:extLst>
              <a:ext uri="{FF2B5EF4-FFF2-40B4-BE49-F238E27FC236}">
                <a16:creationId xmlns:a16="http://schemas.microsoft.com/office/drawing/2014/main" id="{E6C69451-1CB0-B640-8BEA-EC6DCF3C517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25863" y="3303841"/>
            <a:ext cx="966599" cy="966599"/>
          </a:xfrm>
          <a:prstGeom prst="rect">
            <a:avLst/>
          </a:prstGeom>
        </p:spPr>
      </p:pic>
      <p:pic>
        <p:nvPicPr>
          <p:cNvPr id="20" name="Picture 19" descr="Diagram&#10;&#10;Description automatically generated">
            <a:extLst>
              <a:ext uri="{FF2B5EF4-FFF2-40B4-BE49-F238E27FC236}">
                <a16:creationId xmlns:a16="http://schemas.microsoft.com/office/drawing/2014/main" id="{FD004152-36FC-4E46-832C-A5AD97FB901F}"/>
              </a:ext>
            </a:extLst>
          </p:cNvPr>
          <p:cNvPicPr>
            <a:picLocks noChangeAspect="1"/>
          </p:cNvPicPr>
          <p:nvPr/>
        </p:nvPicPr>
        <p:blipFill rotWithShape="1">
          <a:blip r:embed="rId10">
            <a:clrChange>
              <a:clrFrom>
                <a:srgbClr val="FFFFFF"/>
              </a:clrFrom>
              <a:clrTo>
                <a:srgbClr val="FFFFFF">
                  <a:alpha val="0"/>
                </a:srgbClr>
              </a:clrTo>
            </a:clrChange>
          </a:blip>
          <a:srcRect l="10267" t="21614" r="6374" b="26974"/>
          <a:stretch/>
        </p:blipFill>
        <p:spPr>
          <a:xfrm>
            <a:off x="656938" y="4922591"/>
            <a:ext cx="1198294" cy="576451"/>
          </a:xfrm>
          <a:prstGeom prst="rect">
            <a:avLst/>
          </a:prstGeom>
        </p:spPr>
      </p:pic>
    </p:spTree>
    <p:extLst>
      <p:ext uri="{BB962C8B-B14F-4D97-AF65-F5344CB8AC3E}">
        <p14:creationId xmlns:p14="http://schemas.microsoft.com/office/powerpoint/2010/main" val="2226082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99E7325-5974-7949-973C-D1260F1E2C1F}"/>
              </a:ext>
            </a:extLst>
          </p:cNvPr>
          <p:cNvPicPr>
            <a:picLocks noChangeAspect="1"/>
          </p:cNvPicPr>
          <p:nvPr/>
        </p:nvPicPr>
        <p:blipFill>
          <a:blip r:embed="rId3"/>
          <a:stretch>
            <a:fillRect/>
          </a:stretch>
        </p:blipFill>
        <p:spPr>
          <a:xfrm>
            <a:off x="4798494" y="1528583"/>
            <a:ext cx="4528386" cy="1025030"/>
          </a:xfrm>
          <a:prstGeom prst="rect">
            <a:avLst/>
          </a:prstGeom>
        </p:spPr>
      </p:pic>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p:txBody>
          <a:bodyPr/>
          <a:lstStyle/>
          <a:p>
            <a:fld id="{DC38E6AA-ABD0-FE41-9EE5-97C46D2F0330}" type="slidenum">
              <a:rPr lang="en-US" smtClean="0"/>
              <a:t>27</a:t>
            </a:fld>
            <a:endParaRPr lang="en-US"/>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273755" y="354478"/>
            <a:ext cx="11728897" cy="952257"/>
          </a:xfrm>
        </p:spPr>
        <p:txBody>
          <a:bodyPr>
            <a:normAutofit/>
          </a:bodyPr>
          <a:lstStyle/>
          <a:p>
            <a:r>
              <a:rPr lang="en-US" sz="4000" b="1" dirty="0">
                <a:latin typeface="+mn-lt"/>
              </a:rPr>
              <a:t>HYPOTHESIS</a:t>
            </a:r>
            <a:r>
              <a:rPr lang="en-US" sz="3100" b="1" dirty="0">
                <a:latin typeface="+mn-lt"/>
              </a:rPr>
              <a:t> </a:t>
            </a:r>
            <a:r>
              <a:rPr lang="en-US" sz="4000" b="1" dirty="0">
                <a:latin typeface="+mn-lt"/>
              </a:rPr>
              <a:t>TESTING FOR DEMOGRPAHICS</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107996"/>
          </a:xfrm>
          <a:prstGeom prst="rect">
            <a:avLst/>
          </a:prstGeom>
          <a:solidFill>
            <a:schemeClr val="accent6">
              <a:lumMod val="40000"/>
              <a:lumOff val="60000"/>
            </a:schemeClr>
          </a:solidFill>
          <a:ln>
            <a:solidFill>
              <a:schemeClr val="tx1"/>
            </a:solidFill>
          </a:ln>
        </p:spPr>
        <p:txBody>
          <a:bodyPr wrap="square" rtlCol="0">
            <a:spAutoFit/>
          </a:bodyPr>
          <a:lstStyle/>
          <a:p>
            <a:r>
              <a:rPr lang="en-US" sz="1600" b="1" dirty="0"/>
              <a:t>Null Hypothesis: </a:t>
            </a:r>
            <a:r>
              <a:rPr lang="en-US" sz="1600" dirty="0"/>
              <a:t>The mean difference between the age/tenure/balance etc. in control group (</a:t>
            </a:r>
            <a:r>
              <a:rPr lang="el-GR" sz="1600" dirty="0"/>
              <a:t>μ</a:t>
            </a:r>
            <a:r>
              <a:rPr lang="en-US" sz="1600" baseline="-25000" dirty="0"/>
              <a:t>c</a:t>
            </a:r>
            <a:r>
              <a:rPr lang="en-US" sz="1600" dirty="0"/>
              <a:t>) and test group (</a:t>
            </a:r>
            <a:r>
              <a:rPr lang="el-GR" sz="1600" dirty="0"/>
              <a:t>μ</a:t>
            </a:r>
            <a:r>
              <a:rPr lang="en-US" sz="1600" baseline="-25000" dirty="0"/>
              <a:t>t</a:t>
            </a:r>
            <a:r>
              <a:rPr lang="en-US" sz="1600" dirty="0"/>
              <a:t>) is zero.</a:t>
            </a:r>
          </a:p>
          <a:p>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2462124575"/>
              </p:ext>
            </p:extLst>
          </p:nvPr>
        </p:nvGraphicFramePr>
        <p:xfrm>
          <a:off x="4798490" y="4354067"/>
          <a:ext cx="7005583" cy="2417940"/>
        </p:xfrm>
        <a:graphic>
          <a:graphicData uri="http://schemas.openxmlformats.org/drawingml/2006/table">
            <a:tbl>
              <a:tblPr firstRow="1" bandRow="1">
                <a:tableStyleId>{93296810-A885-4BE3-A3E7-6D5BEEA58F35}</a:tableStyleId>
              </a:tblPr>
              <a:tblGrid>
                <a:gridCol w="1402805">
                  <a:extLst>
                    <a:ext uri="{9D8B030D-6E8A-4147-A177-3AD203B41FA5}">
                      <a16:colId xmlns:a16="http://schemas.microsoft.com/office/drawing/2014/main" val="2140216007"/>
                    </a:ext>
                  </a:extLst>
                </a:gridCol>
                <a:gridCol w="1729047">
                  <a:extLst>
                    <a:ext uri="{9D8B030D-6E8A-4147-A177-3AD203B41FA5}">
                      <a16:colId xmlns:a16="http://schemas.microsoft.com/office/drawing/2014/main" val="1227296223"/>
                    </a:ext>
                  </a:extLst>
                </a:gridCol>
                <a:gridCol w="1845425">
                  <a:extLst>
                    <a:ext uri="{9D8B030D-6E8A-4147-A177-3AD203B41FA5}">
                      <a16:colId xmlns:a16="http://schemas.microsoft.com/office/drawing/2014/main" val="1618437591"/>
                    </a:ext>
                  </a:extLst>
                </a:gridCol>
                <a:gridCol w="2028306">
                  <a:extLst>
                    <a:ext uri="{9D8B030D-6E8A-4147-A177-3AD203B41FA5}">
                      <a16:colId xmlns:a16="http://schemas.microsoft.com/office/drawing/2014/main" val="2920790502"/>
                    </a:ext>
                  </a:extLst>
                </a:gridCol>
              </a:tblGrid>
              <a:tr h="497700">
                <a:tc>
                  <a:txBody>
                    <a:bodyPr/>
                    <a:lstStyle/>
                    <a:p>
                      <a:r>
                        <a:rPr lang="en-US" sz="1200" dirty="0"/>
                        <a:t>Demographic</a:t>
                      </a:r>
                    </a:p>
                  </a:txBody>
                  <a:tcPr/>
                </a:tc>
                <a:tc>
                  <a:txBody>
                    <a:bodyPr/>
                    <a:lstStyle/>
                    <a:p>
                      <a:r>
                        <a:rPr lang="en-US" sz="1200" dirty="0"/>
                        <a:t>Z-score, </a:t>
                      </a:r>
                    </a:p>
                    <a:p>
                      <a:r>
                        <a:rPr lang="en-US" sz="1200" dirty="0"/>
                        <a:t>p value</a:t>
                      </a:r>
                    </a:p>
                  </a:txBody>
                  <a:tcPr/>
                </a:tc>
                <a:tc>
                  <a:txBody>
                    <a:bodyPr/>
                    <a:lstStyle/>
                    <a:p>
                      <a:r>
                        <a:rPr lang="en-US" sz="1200" dirty="0"/>
                        <a:t>Test Result</a:t>
                      </a:r>
                    </a:p>
                  </a:txBody>
                  <a:tcPr/>
                </a:tc>
                <a:tc>
                  <a:txBody>
                    <a:bodyPr/>
                    <a:lstStyle/>
                    <a:p>
                      <a:r>
                        <a:rPr lang="en-US" sz="1200" dirty="0"/>
                        <a:t>Performance of Test Group</a:t>
                      </a:r>
                    </a:p>
                  </a:txBody>
                  <a:tcPr/>
                </a:tc>
                <a:extLst>
                  <a:ext uri="{0D108BD9-81ED-4DB2-BD59-A6C34878D82A}">
                    <a16:rowId xmlns:a16="http://schemas.microsoft.com/office/drawing/2014/main" val="762775465"/>
                  </a:ext>
                </a:extLst>
              </a:tr>
              <a:tr h="267583">
                <a:tc>
                  <a:txBody>
                    <a:bodyPr/>
                    <a:lstStyle/>
                    <a:p>
                      <a:r>
                        <a:rPr lang="en-US" sz="1200" dirty="0"/>
                        <a:t>Age</a:t>
                      </a:r>
                    </a:p>
                  </a:txBody>
                  <a:tcPr/>
                </a:tc>
                <a:tc>
                  <a:txBody>
                    <a:bodyPr/>
                    <a:lstStyle/>
                    <a:p>
                      <a:r>
                        <a:rPr lang="en-US" sz="1200" dirty="0"/>
                        <a:t>-7.93, 2.2e-15</a:t>
                      </a:r>
                    </a:p>
                  </a:txBody>
                  <a:tcPr/>
                </a:tc>
                <a:tc>
                  <a:txBody>
                    <a:bodyPr/>
                    <a:lstStyle/>
                    <a:p>
                      <a:r>
                        <a:rPr lang="en-US" sz="1200" dirty="0"/>
                        <a:t>H</a:t>
                      </a:r>
                      <a:r>
                        <a:rPr lang="en-US" sz="1200" baseline="-25000" dirty="0"/>
                        <a:t>0</a:t>
                      </a:r>
                      <a:r>
                        <a:rPr lang="en-US" sz="1200" baseline="0" dirty="0"/>
                        <a: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1703583465"/>
                  </a:ext>
                </a:extLst>
              </a:tr>
              <a:tr h="267583">
                <a:tc>
                  <a:txBody>
                    <a:bodyPr/>
                    <a:lstStyle/>
                    <a:p>
                      <a:r>
                        <a:rPr lang="en-US" sz="1200" dirty="0"/>
                        <a:t>Tenure</a:t>
                      </a:r>
                    </a:p>
                  </a:txBody>
                  <a:tcPr/>
                </a:tc>
                <a:tc>
                  <a:txBody>
                    <a:bodyPr/>
                    <a:lstStyle/>
                    <a:p>
                      <a:r>
                        <a:rPr lang="en-US" sz="1200" dirty="0"/>
                        <a:t>-0.51, 0.6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sz="1200" baseline="-25000" dirty="0"/>
                        <a:t>0</a:t>
                      </a:r>
                      <a:r>
                        <a:rPr lang="en-US" sz="1200" baseline="0" dirty="0"/>
                        <a:t> not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2342615105"/>
                  </a:ext>
                </a:extLst>
              </a:tr>
              <a:tr h="267583">
                <a:tc>
                  <a:txBody>
                    <a:bodyPr/>
                    <a:lstStyle/>
                    <a:p>
                      <a:r>
                        <a:rPr lang="en-US" sz="1200" dirty="0"/>
                        <a:t>Acc. No.</a:t>
                      </a:r>
                    </a:p>
                  </a:txBody>
                  <a:tcPr/>
                </a:tc>
                <a:tc>
                  <a:txBody>
                    <a:bodyPr/>
                    <a:lstStyle/>
                    <a:p>
                      <a:r>
                        <a:rPr lang="en-US" sz="1200" dirty="0"/>
                        <a:t>10.40, 2.5e-25</a:t>
                      </a:r>
                    </a:p>
                  </a:txBody>
                  <a:tcPr/>
                </a:tc>
                <a:tc>
                  <a:txBody>
                    <a:bodyPr/>
                    <a:lstStyle/>
                    <a:p>
                      <a:r>
                        <a:rPr lang="en-US" sz="1200" dirty="0"/>
                        <a:t>H</a:t>
                      </a:r>
                      <a:r>
                        <a:rPr lang="en-US" sz="1200" baseline="-25000" dirty="0"/>
                        <a:t>0</a:t>
                      </a:r>
                      <a:r>
                        <a:rPr lang="en-US" sz="1200" baseline="0" dirty="0"/>
                        <a: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1549901510"/>
                  </a:ext>
                </a:extLst>
              </a:tr>
              <a:tr h="267583">
                <a:tc>
                  <a:txBody>
                    <a:bodyPr/>
                    <a:lstStyle/>
                    <a:p>
                      <a:r>
                        <a:rPr lang="en-US" sz="1200" dirty="0"/>
                        <a:t>Balance</a:t>
                      </a:r>
                    </a:p>
                  </a:txBody>
                  <a:tcPr/>
                </a:tc>
                <a:tc>
                  <a:txBody>
                    <a:bodyPr/>
                    <a:lstStyle/>
                    <a:p>
                      <a:r>
                        <a:rPr lang="en-US" sz="1200" dirty="0"/>
                        <a:t>-4.09, 4.3e-05</a:t>
                      </a:r>
                    </a:p>
                  </a:txBody>
                  <a:tcPr/>
                </a:tc>
                <a:tc>
                  <a:txBody>
                    <a:bodyPr/>
                    <a:lstStyle/>
                    <a:p>
                      <a:r>
                        <a:rPr lang="en-US" sz="1200" dirty="0"/>
                        <a:t>H</a:t>
                      </a:r>
                      <a:r>
                        <a:rPr lang="en-US" sz="1200" baseline="-25000" dirty="0"/>
                        <a:t>0</a:t>
                      </a:r>
                      <a:r>
                        <a:rPr lang="en-US" sz="1200" baseline="0" dirty="0"/>
                        <a: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1200258214"/>
                  </a:ext>
                </a:extLst>
              </a:tr>
              <a:tr h="267583">
                <a:tc>
                  <a:txBody>
                    <a:bodyPr/>
                    <a:lstStyle/>
                    <a:p>
                      <a:r>
                        <a:rPr lang="en-US" sz="1200" dirty="0"/>
                        <a:t>Calls</a:t>
                      </a:r>
                    </a:p>
                  </a:txBody>
                  <a:tcPr/>
                </a:tc>
                <a:tc>
                  <a:txBody>
                    <a:bodyPr/>
                    <a:lstStyle/>
                    <a:p>
                      <a:r>
                        <a:rPr lang="en-US" sz="1200" dirty="0"/>
                        <a:t>9.05, 1.5e-19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sz="1200" baseline="-25000" dirty="0"/>
                        <a:t>0</a:t>
                      </a:r>
                      <a:r>
                        <a:rPr lang="en-US" sz="1200" baseline="0" dirty="0"/>
                        <a: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1519224625"/>
                  </a:ext>
                </a:extLst>
              </a:tr>
              <a:tr h="267583">
                <a:tc>
                  <a:txBody>
                    <a:bodyPr/>
                    <a:lstStyle/>
                    <a:p>
                      <a:r>
                        <a:rPr lang="en-US" sz="1200" dirty="0"/>
                        <a:t>Logons</a:t>
                      </a:r>
                    </a:p>
                  </a:txBody>
                  <a:tcPr/>
                </a:tc>
                <a:tc>
                  <a:txBody>
                    <a:bodyPr/>
                    <a:lstStyle/>
                    <a:p>
                      <a:r>
                        <a:rPr lang="en-US" sz="1200" dirty="0"/>
                        <a:t>8.53, 1.4e-17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sz="1200" baseline="-25000" dirty="0"/>
                        <a:t>0</a:t>
                      </a:r>
                      <a:r>
                        <a:rPr lang="en-US" sz="1200" baseline="0" dirty="0"/>
                        <a: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1562653995"/>
                  </a:ext>
                </a:extLst>
              </a:tr>
              <a:tr h="267583">
                <a:tc>
                  <a:txBody>
                    <a:bodyPr/>
                    <a:lstStyle/>
                    <a:p>
                      <a:r>
                        <a:rPr lang="en-US" sz="1200" dirty="0"/>
                        <a:t>Gender</a:t>
                      </a:r>
                    </a:p>
                  </a:txBody>
                  <a:tcPr/>
                </a:tc>
                <a:tc>
                  <a:txBody>
                    <a:bodyPr/>
                    <a:lstStyle/>
                    <a:p>
                      <a:r>
                        <a:rPr lang="en-US" sz="1200" dirty="0"/>
                        <a:t>0.73, 0.5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sz="1200" baseline="-25000" dirty="0"/>
                        <a:t>0</a:t>
                      </a:r>
                      <a:r>
                        <a:rPr lang="en-US" sz="1200" baseline="0" dirty="0"/>
                        <a:t> not rejected</a:t>
                      </a:r>
                      <a:endParaRPr lang="en-US" sz="1200" dirty="0"/>
                    </a:p>
                  </a:txBody>
                  <a:tcPr/>
                </a:tc>
                <a:tc>
                  <a:txBody>
                    <a:bodyPr/>
                    <a:lstStyle/>
                    <a:p>
                      <a:pPr algn="ctr"/>
                      <a:r>
                        <a:rPr lang="en-US" sz="1200" dirty="0"/>
                        <a:t>😀</a:t>
                      </a:r>
                    </a:p>
                  </a:txBody>
                  <a:tcPr/>
                </a:tc>
                <a:extLst>
                  <a:ext uri="{0D108BD9-81ED-4DB2-BD59-A6C34878D82A}">
                    <a16:rowId xmlns:a16="http://schemas.microsoft.com/office/drawing/2014/main" val="3523010521"/>
                  </a:ext>
                </a:extLst>
              </a:tr>
            </a:tbl>
          </a:graphicData>
        </a:graphic>
      </p:graphicFrame>
      <p:sp>
        <p:nvSpPr>
          <p:cNvPr id="3" name="TextBox 2">
            <a:extLst>
              <a:ext uri="{FF2B5EF4-FFF2-40B4-BE49-F238E27FC236}">
                <a16:creationId xmlns:a16="http://schemas.microsoft.com/office/drawing/2014/main" id="{943E6DCE-C190-F042-97FB-22CED51CC303}"/>
              </a:ext>
            </a:extLst>
          </p:cNvPr>
          <p:cNvSpPr txBox="1"/>
          <p:nvPr/>
        </p:nvSpPr>
        <p:spPr>
          <a:xfrm>
            <a:off x="4830334" y="1137458"/>
            <a:ext cx="6993140" cy="338554"/>
          </a:xfrm>
          <a:prstGeom prst="rect">
            <a:avLst/>
          </a:prstGeom>
          <a:solidFill>
            <a:schemeClr val="accent2">
              <a:lumMod val="40000"/>
              <a:lumOff val="60000"/>
            </a:schemeClr>
          </a:solidFill>
        </p:spPr>
        <p:txBody>
          <a:bodyPr wrap="square" rtlCol="0">
            <a:spAutoFit/>
          </a:bodyPr>
          <a:lstStyle/>
          <a:p>
            <a:pPr algn="ctr"/>
            <a:r>
              <a:rPr lang="en-US" sz="1600" b="1" dirty="0"/>
              <a:t>TWO-TAILED PROPORTIONS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143232"/>
            <a:ext cx="4125588" cy="369332"/>
          </a:xfrm>
          <a:prstGeom prst="rect">
            <a:avLst/>
          </a:prstGeom>
          <a:solidFill>
            <a:schemeClr val="accent2">
              <a:lumMod val="40000"/>
              <a:lumOff val="60000"/>
            </a:schemeClr>
          </a:solidFill>
        </p:spPr>
        <p:txBody>
          <a:bodyPr wrap="square" rtlCol="0">
            <a:spAutoFit/>
          </a:bodyPr>
          <a:lstStyle/>
          <a:p>
            <a:r>
              <a:rPr lang="en-US"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9378" y="2518418"/>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4946400"/>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a:t>
            </a:r>
          </a:p>
        </p:txBody>
      </p:sp>
      <p:sp>
        <p:nvSpPr>
          <p:cNvPr id="11" name="Right Arrow 10">
            <a:extLst>
              <a:ext uri="{FF2B5EF4-FFF2-40B4-BE49-F238E27FC236}">
                <a16:creationId xmlns:a16="http://schemas.microsoft.com/office/drawing/2014/main" id="{4FED5247-D12A-804D-971E-221DDD505001}"/>
              </a:ext>
            </a:extLst>
          </p:cNvPr>
          <p:cNvSpPr/>
          <p:nvPr/>
        </p:nvSpPr>
        <p:spPr>
          <a:xfrm rot="5400000">
            <a:off x="9634810" y="3054423"/>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F3635C4F-5A34-EA4F-9618-8305C87C1E12}"/>
              </a:ext>
            </a:extLst>
          </p:cNvPr>
          <p:cNvGraphicFramePr/>
          <p:nvPr>
            <p:extLst>
              <p:ext uri="{D42A27DB-BD31-4B8C-83A1-F6EECF244321}">
                <p14:modId xmlns:p14="http://schemas.microsoft.com/office/powerpoint/2010/main" val="1774284079"/>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9" y="5519008"/>
            <a:ext cx="4125588" cy="1200329"/>
          </a:xfrm>
          <a:prstGeom prst="rect">
            <a:avLst/>
          </a:prstGeom>
          <a:solidFill>
            <a:schemeClr val="accent6">
              <a:lumMod val="40000"/>
              <a:lumOff val="60000"/>
            </a:schemeClr>
          </a:solidFill>
        </p:spPr>
        <p:txBody>
          <a:bodyPr wrap="square" rtlCol="0">
            <a:spAutoFit/>
          </a:bodyPr>
          <a:lstStyle/>
          <a:p>
            <a:r>
              <a:rPr lang="en-US" dirty="0"/>
              <a:t>It is statistically proved that the two groups are not similar, and there is a possibility of external biases in the experiment</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362" y="3971779"/>
            <a:ext cx="6993140" cy="338554"/>
          </a:xfrm>
          <a:prstGeom prst="rect">
            <a:avLst/>
          </a:prstGeom>
          <a:solidFill>
            <a:schemeClr val="accent2">
              <a:lumMod val="40000"/>
              <a:lumOff val="60000"/>
            </a:schemeClr>
          </a:solidFill>
        </p:spPr>
        <p:txBody>
          <a:bodyPr wrap="square" rtlCol="0">
            <a:spAutoFit/>
          </a:bodyPr>
          <a:lstStyle/>
          <a:p>
            <a:r>
              <a:rPr lang="en-US" sz="16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107996"/>
          </a:xfrm>
          <a:prstGeom prst="rect">
            <a:avLst/>
          </a:prstGeom>
          <a:solidFill>
            <a:schemeClr val="accent6">
              <a:lumMod val="40000"/>
              <a:lumOff val="60000"/>
            </a:schemeClr>
          </a:solidFill>
          <a:ln>
            <a:solidFill>
              <a:schemeClr val="tx1"/>
            </a:solidFill>
          </a:ln>
        </p:spPr>
        <p:txBody>
          <a:bodyPr wrap="square" rtlCol="0">
            <a:spAutoFit/>
          </a:bodyPr>
          <a:lstStyle/>
          <a:p>
            <a:r>
              <a:rPr lang="en-US" sz="1600" b="1" dirty="0"/>
              <a:t>Alternative Hypothesis: </a:t>
            </a:r>
            <a:r>
              <a:rPr lang="en-US" sz="1600" dirty="0"/>
              <a:t>The mean difference between the age/tenure/balance etc. in control group (</a:t>
            </a:r>
            <a:r>
              <a:rPr lang="el-GR" sz="1600" dirty="0"/>
              <a:t>μ</a:t>
            </a:r>
            <a:r>
              <a:rPr lang="en-US" sz="1600" baseline="-25000" dirty="0"/>
              <a:t>c</a:t>
            </a:r>
            <a:r>
              <a:rPr lang="en-US" sz="1600" dirty="0"/>
              <a:t>) and test group (</a:t>
            </a:r>
            <a:r>
              <a:rPr lang="el-GR" sz="1600" dirty="0"/>
              <a:t>μ</a:t>
            </a:r>
            <a:r>
              <a:rPr lang="en-US" sz="1600" baseline="-25000" dirty="0"/>
              <a:t>t</a:t>
            </a:r>
            <a:r>
              <a:rPr lang="en-US" sz="1600" dirty="0"/>
              <a:t>) is not zero.</a:t>
            </a:r>
          </a:p>
          <a:p>
            <a:r>
              <a:rPr lang="en-US" b="1" dirty="0"/>
              <a:t>H</a:t>
            </a:r>
            <a:r>
              <a:rPr lang="en-US" b="1" baseline="-25000" dirty="0"/>
              <a:t>a</a:t>
            </a:r>
            <a:r>
              <a:rPr lang="en-US" b="1" dirty="0"/>
              <a:t>:</a:t>
            </a:r>
            <a:r>
              <a:rPr lang="el-GR" b="1" dirty="0"/>
              <a:t> μ</a:t>
            </a:r>
            <a:r>
              <a:rPr lang="en-US" b="1" baseline="-25000" dirty="0"/>
              <a:t>c</a:t>
            </a:r>
            <a:r>
              <a:rPr lang="en-US" b="1" dirty="0"/>
              <a: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19378" y="5798691"/>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2159C74-2418-F543-AD5D-4F9423A4F498}"/>
              </a:ext>
            </a:extLst>
          </p:cNvPr>
          <p:cNvPicPr>
            <a:picLocks noChangeAspect="1"/>
          </p:cNvPicPr>
          <p:nvPr/>
        </p:nvPicPr>
        <p:blipFill>
          <a:blip r:embed="rId9"/>
          <a:stretch>
            <a:fillRect/>
          </a:stretch>
        </p:blipFill>
        <p:spPr>
          <a:xfrm>
            <a:off x="4820233" y="2593161"/>
            <a:ext cx="5525335" cy="1393589"/>
          </a:xfrm>
          <a:prstGeom prst="rect">
            <a:avLst/>
          </a:prstGeom>
        </p:spPr>
      </p:pic>
      <p:sp>
        <p:nvSpPr>
          <p:cNvPr id="20" name="Right Arrow 19">
            <a:extLst>
              <a:ext uri="{FF2B5EF4-FFF2-40B4-BE49-F238E27FC236}">
                <a16:creationId xmlns:a16="http://schemas.microsoft.com/office/drawing/2014/main" id="{41CFD35F-7551-8848-A9AC-52B93ADEB304}"/>
              </a:ext>
            </a:extLst>
          </p:cNvPr>
          <p:cNvSpPr/>
          <p:nvPr/>
        </p:nvSpPr>
        <p:spPr>
          <a:xfrm rot="5400000">
            <a:off x="10578501" y="3393128"/>
            <a:ext cx="678708"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016C01-CA06-6C44-B50B-A01F1C80D3F0}"/>
              </a:ext>
            </a:extLst>
          </p:cNvPr>
          <p:cNvSpPr/>
          <p:nvPr/>
        </p:nvSpPr>
        <p:spPr>
          <a:xfrm>
            <a:off x="11710332" y="6470893"/>
            <a:ext cx="341760" cy="276999"/>
          </a:xfrm>
          <a:prstGeom prst="rect">
            <a:avLst/>
          </a:prstGeom>
        </p:spPr>
        <p:txBody>
          <a:bodyPr wrap="none">
            <a:spAutoFit/>
          </a:bodyPr>
          <a:lstStyle/>
          <a:p>
            <a:r>
              <a:rPr lang="en-US" sz="1200" dirty="0">
                <a:solidFill>
                  <a:schemeClr val="tx1">
                    <a:lumMod val="50000"/>
                    <a:lumOff val="50000"/>
                  </a:schemeClr>
                </a:solidFill>
              </a:rPr>
              <a:t>27</a:t>
            </a:r>
          </a:p>
        </p:txBody>
      </p:sp>
    </p:spTree>
    <p:extLst>
      <p:ext uri="{BB962C8B-B14F-4D97-AF65-F5344CB8AC3E}">
        <p14:creationId xmlns:p14="http://schemas.microsoft.com/office/powerpoint/2010/main" val="233244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FA9FF-3ED8-3649-B4A1-A7819B11350C}"/>
              </a:ext>
            </a:extLst>
          </p:cNvPr>
          <p:cNvSpPr>
            <a:spLocks noGrp="1"/>
          </p:cNvSpPr>
          <p:nvPr>
            <p:ph type="sldNum" sz="quarter" idx="12"/>
          </p:nvPr>
        </p:nvSpPr>
        <p:spPr>
          <a:xfrm>
            <a:off x="9144986" y="6356350"/>
            <a:ext cx="2743200" cy="365125"/>
          </a:xfrm>
        </p:spPr>
        <p:txBody>
          <a:bodyPr/>
          <a:lstStyle/>
          <a:p>
            <a:fld id="{DC38E6AA-ABD0-FE41-9EE5-97C46D2F0330}" type="slidenum">
              <a:rPr lang="en-US" smtClean="0"/>
              <a:t>28</a:t>
            </a:fld>
            <a:endParaRPr lang="en-US" dirty="0"/>
          </a:p>
        </p:txBody>
      </p:sp>
      <p:graphicFrame>
        <p:nvGraphicFramePr>
          <p:cNvPr id="5" name="Diagram 4">
            <a:extLst>
              <a:ext uri="{FF2B5EF4-FFF2-40B4-BE49-F238E27FC236}">
                <a16:creationId xmlns:a16="http://schemas.microsoft.com/office/drawing/2014/main" id="{F5763048-BCFF-EE44-9C51-2D88C7D4402E}"/>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74FB65-2A0C-2748-AC15-44A30EEF37DF}"/>
              </a:ext>
            </a:extLst>
          </p:cNvPr>
          <p:cNvSpPr>
            <a:spLocks noGrp="1"/>
          </p:cNvSpPr>
          <p:nvPr>
            <p:ph type="title"/>
          </p:nvPr>
        </p:nvSpPr>
        <p:spPr>
          <a:xfrm>
            <a:off x="458605" y="496437"/>
            <a:ext cx="10626734" cy="895646"/>
          </a:xfrm>
        </p:spPr>
        <p:txBody>
          <a:bodyPr>
            <a:noAutofit/>
          </a:bodyPr>
          <a:lstStyle/>
          <a:p>
            <a:r>
              <a:rPr lang="en-US" sz="4000" b="1" dirty="0">
                <a:latin typeface="+mn-lt"/>
              </a:rPr>
              <a:t>UI EXPERIMENT DESIGN CRITIQUE</a:t>
            </a:r>
            <a:endParaRPr lang="en-US" sz="4000" b="1" dirty="0">
              <a:solidFill>
                <a:schemeClr val="tx1"/>
              </a:solidFill>
              <a:latin typeface="+mn-lt"/>
            </a:endParaRPr>
          </a:p>
        </p:txBody>
      </p:sp>
      <p:graphicFrame>
        <p:nvGraphicFramePr>
          <p:cNvPr id="2" name="Table 2">
            <a:extLst>
              <a:ext uri="{FF2B5EF4-FFF2-40B4-BE49-F238E27FC236}">
                <a16:creationId xmlns:a16="http://schemas.microsoft.com/office/drawing/2014/main" id="{55C482C0-C3D9-304D-8A49-7A4282CAE086}"/>
              </a:ext>
            </a:extLst>
          </p:cNvPr>
          <p:cNvGraphicFramePr>
            <a:graphicFrameLocks noGrp="1"/>
          </p:cNvGraphicFramePr>
          <p:nvPr>
            <p:extLst>
              <p:ext uri="{D42A27DB-BD31-4B8C-83A1-F6EECF244321}">
                <p14:modId xmlns:p14="http://schemas.microsoft.com/office/powerpoint/2010/main" val="2011221466"/>
              </p:ext>
            </p:extLst>
          </p:nvPr>
        </p:nvGraphicFramePr>
        <p:xfrm>
          <a:off x="1903750" y="1296648"/>
          <a:ext cx="9662816" cy="4464110"/>
        </p:xfrm>
        <a:graphic>
          <a:graphicData uri="http://schemas.openxmlformats.org/drawingml/2006/table">
            <a:tbl>
              <a:tblPr firstRow="1" bandRow="1">
                <a:tableStyleId>{93296810-A885-4BE3-A3E7-6D5BEEA58F35}</a:tableStyleId>
              </a:tblPr>
              <a:tblGrid>
                <a:gridCol w="2702170">
                  <a:extLst>
                    <a:ext uri="{9D8B030D-6E8A-4147-A177-3AD203B41FA5}">
                      <a16:colId xmlns:a16="http://schemas.microsoft.com/office/drawing/2014/main" val="175354928"/>
                    </a:ext>
                  </a:extLst>
                </a:gridCol>
                <a:gridCol w="5499981">
                  <a:extLst>
                    <a:ext uri="{9D8B030D-6E8A-4147-A177-3AD203B41FA5}">
                      <a16:colId xmlns:a16="http://schemas.microsoft.com/office/drawing/2014/main" val="4031477025"/>
                    </a:ext>
                  </a:extLst>
                </a:gridCol>
                <a:gridCol w="1460665">
                  <a:extLst>
                    <a:ext uri="{9D8B030D-6E8A-4147-A177-3AD203B41FA5}">
                      <a16:colId xmlns:a16="http://schemas.microsoft.com/office/drawing/2014/main" val="533081504"/>
                    </a:ext>
                  </a:extLst>
                </a:gridCol>
              </a:tblGrid>
              <a:tr h="404820">
                <a:tc>
                  <a:txBody>
                    <a:bodyPr/>
                    <a:lstStyle/>
                    <a:p>
                      <a:r>
                        <a:rPr lang="en-US" dirty="0"/>
                        <a:t>Criterion</a:t>
                      </a:r>
                    </a:p>
                  </a:txBody>
                  <a:tcPr/>
                </a:tc>
                <a:tc>
                  <a:txBody>
                    <a:bodyPr/>
                    <a:lstStyle/>
                    <a:p>
                      <a:r>
                        <a:rPr lang="en-US" dirty="0"/>
                        <a:t>Status</a:t>
                      </a:r>
                    </a:p>
                  </a:txBody>
                  <a:tcPr/>
                </a:tc>
                <a:tc>
                  <a:txBody>
                    <a:bodyPr/>
                    <a:lstStyle/>
                    <a:p>
                      <a:r>
                        <a:rPr lang="en-US" dirty="0"/>
                        <a:t>Verdict</a:t>
                      </a:r>
                    </a:p>
                  </a:txBody>
                  <a:tcPr/>
                </a:tc>
                <a:extLst>
                  <a:ext uri="{0D108BD9-81ED-4DB2-BD59-A6C34878D82A}">
                    <a16:rowId xmlns:a16="http://schemas.microsoft.com/office/drawing/2014/main" val="3384296437"/>
                  </a:ext>
                </a:extLst>
              </a:tr>
              <a:tr h="765276">
                <a:tc>
                  <a:txBody>
                    <a:bodyPr/>
                    <a:lstStyle/>
                    <a:p>
                      <a:r>
                        <a:rPr lang="en-US" dirty="0"/>
                        <a:t>Randomization of demographics</a:t>
                      </a:r>
                    </a:p>
                  </a:txBody>
                  <a:tcPr/>
                </a:tc>
                <a:tc>
                  <a:txBody>
                    <a:bodyPr/>
                    <a:lstStyle/>
                    <a:p>
                      <a:r>
                        <a:rPr lang="en-US" dirty="0"/>
                        <a:t>Hypothesis Testing proved dissimilarity of the two groups on various features</a:t>
                      </a:r>
                    </a:p>
                  </a:txBody>
                  <a:tcPr/>
                </a:tc>
                <a:tc>
                  <a:txBody>
                    <a:bodyPr/>
                    <a:lstStyle/>
                    <a:p>
                      <a:pPr algn="ctr"/>
                      <a:r>
                        <a:rPr lang="en-US" sz="3200" dirty="0"/>
                        <a:t>🙁</a:t>
                      </a:r>
                    </a:p>
                  </a:txBody>
                  <a:tcPr anchor="ctr"/>
                </a:tc>
                <a:extLst>
                  <a:ext uri="{0D108BD9-81ED-4DB2-BD59-A6C34878D82A}">
                    <a16:rowId xmlns:a16="http://schemas.microsoft.com/office/drawing/2014/main" val="1987810000"/>
                  </a:ext>
                </a:extLst>
              </a:tr>
              <a:tr h="765276">
                <a:tc>
                  <a:txBody>
                    <a:bodyPr/>
                    <a:lstStyle/>
                    <a:p>
                      <a:r>
                        <a:rPr lang="en-US" dirty="0"/>
                        <a:t>Sample Size</a:t>
                      </a:r>
                    </a:p>
                  </a:txBody>
                  <a:tcPr/>
                </a:tc>
                <a:tc>
                  <a:txBody>
                    <a:bodyPr/>
                    <a:lstStyle/>
                    <a:p>
                      <a:r>
                        <a:rPr lang="en-US" dirty="0"/>
                        <a:t>The sample size of visits was good enough with total of 321195 data entries</a:t>
                      </a:r>
                    </a:p>
                  </a:txBody>
                  <a:tcPr/>
                </a:tc>
                <a:tc>
                  <a:txBody>
                    <a:bodyPr/>
                    <a:lstStyle/>
                    <a:p>
                      <a:pPr algn="ctr"/>
                      <a:r>
                        <a:rPr lang="en-US" sz="3200" dirty="0"/>
                        <a:t>🙂</a:t>
                      </a:r>
                    </a:p>
                  </a:txBody>
                  <a:tcPr anchor="ctr"/>
                </a:tc>
                <a:extLst>
                  <a:ext uri="{0D108BD9-81ED-4DB2-BD59-A6C34878D82A}">
                    <a16:rowId xmlns:a16="http://schemas.microsoft.com/office/drawing/2014/main" val="1180121040"/>
                  </a:ext>
                </a:extLst>
              </a:tr>
              <a:tr h="998186">
                <a:tc>
                  <a:txBody>
                    <a:bodyPr/>
                    <a:lstStyle/>
                    <a:p>
                      <a:r>
                        <a:rPr lang="en-US" dirty="0"/>
                        <a:t>Duration of time period</a:t>
                      </a:r>
                    </a:p>
                  </a:txBody>
                  <a:tcPr/>
                </a:tc>
                <a:tc>
                  <a:txBody>
                    <a:bodyPr/>
                    <a:lstStyle/>
                    <a:p>
                      <a:r>
                        <a:rPr lang="en-US" dirty="0"/>
                        <a:t>The duration of testing was good enough with the test spanning over 1.5 months, as the statistical significance of most of the metrics could be proved</a:t>
                      </a:r>
                    </a:p>
                  </a:txBody>
                  <a:tcPr/>
                </a:tc>
                <a:tc>
                  <a:txBody>
                    <a:bodyPr/>
                    <a:lstStyle/>
                    <a:p>
                      <a:pPr algn="ctr"/>
                      <a:r>
                        <a:rPr lang="en-US" sz="3200" dirty="0"/>
                        <a:t>🙂</a:t>
                      </a:r>
                    </a:p>
                  </a:txBody>
                  <a:tcPr anchor="ctr"/>
                </a:tc>
                <a:extLst>
                  <a:ext uri="{0D108BD9-81ED-4DB2-BD59-A6C34878D82A}">
                    <a16:rowId xmlns:a16="http://schemas.microsoft.com/office/drawing/2014/main" val="2620048620"/>
                  </a:ext>
                </a:extLst>
              </a:tr>
              <a:tr h="765276">
                <a:tc>
                  <a:txBody>
                    <a:bodyPr/>
                    <a:lstStyle/>
                    <a:p>
                      <a:r>
                        <a:rPr lang="en-US" dirty="0"/>
                        <a:t>Distribution over the week</a:t>
                      </a:r>
                    </a:p>
                  </a:txBody>
                  <a:tcPr/>
                </a:tc>
                <a:tc>
                  <a:txBody>
                    <a:bodyPr/>
                    <a:lstStyle/>
                    <a:p>
                      <a:r>
                        <a:rPr lang="en-US" dirty="0"/>
                        <a:t>The test included all 7 days of the week to avoid day-based bias</a:t>
                      </a:r>
                    </a:p>
                  </a:txBody>
                  <a:tcPr/>
                </a:tc>
                <a:tc>
                  <a:txBody>
                    <a:bodyPr/>
                    <a:lstStyle/>
                    <a:p>
                      <a:pPr algn="ctr"/>
                      <a:r>
                        <a:rPr lang="en-US" sz="3200" dirty="0"/>
                        <a:t>🙂</a:t>
                      </a:r>
                    </a:p>
                  </a:txBody>
                  <a:tcPr anchor="ctr"/>
                </a:tc>
                <a:extLst>
                  <a:ext uri="{0D108BD9-81ED-4DB2-BD59-A6C34878D82A}">
                    <a16:rowId xmlns:a16="http://schemas.microsoft.com/office/drawing/2014/main" val="1965587558"/>
                  </a:ext>
                </a:extLst>
              </a:tr>
              <a:tr h="765276">
                <a:tc>
                  <a:txBody>
                    <a:bodyPr/>
                    <a:lstStyle/>
                    <a:p>
                      <a:r>
                        <a:rPr lang="en-US" dirty="0"/>
                        <a:t>Concurrent testing</a:t>
                      </a:r>
                    </a:p>
                  </a:txBody>
                  <a:tcPr/>
                </a:tc>
                <a:tc>
                  <a:txBody>
                    <a:bodyPr/>
                    <a:lstStyle/>
                    <a:p>
                      <a:r>
                        <a:rPr lang="en-US" dirty="0"/>
                        <a:t>Both the test and control groups underwent the test at the same time, concurrently</a:t>
                      </a:r>
                    </a:p>
                  </a:txBody>
                  <a:tcPr/>
                </a:tc>
                <a:tc>
                  <a:txBody>
                    <a:bodyPr/>
                    <a:lstStyle/>
                    <a:p>
                      <a:pPr algn="ctr"/>
                      <a:r>
                        <a:rPr lang="en-US" sz="3200" dirty="0"/>
                        <a:t>🙂</a:t>
                      </a:r>
                    </a:p>
                  </a:txBody>
                  <a:tcPr anchor="ctr"/>
                </a:tc>
                <a:extLst>
                  <a:ext uri="{0D108BD9-81ED-4DB2-BD59-A6C34878D82A}">
                    <a16:rowId xmlns:a16="http://schemas.microsoft.com/office/drawing/2014/main" val="876760950"/>
                  </a:ext>
                </a:extLst>
              </a:tr>
            </a:tbl>
          </a:graphicData>
        </a:graphic>
      </p:graphicFrame>
      <p:pic>
        <p:nvPicPr>
          <p:cNvPr id="16" name="Picture 15" descr="Shape, arrow&#10;&#10;Description automatically generated">
            <a:extLst>
              <a:ext uri="{FF2B5EF4-FFF2-40B4-BE49-F238E27FC236}">
                <a16:creationId xmlns:a16="http://schemas.microsoft.com/office/drawing/2014/main" id="{5C542C6C-8DD9-1C40-8064-6CB75FE18E83}"/>
              </a:ext>
            </a:extLst>
          </p:cNvPr>
          <p:cNvPicPr>
            <a:picLocks noChangeAspect="1"/>
          </p:cNvPicPr>
          <p:nvPr/>
        </p:nvPicPr>
        <p:blipFill>
          <a:blip r:embed="rId8">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6011" y="1707627"/>
            <a:ext cx="782914" cy="782914"/>
          </a:xfrm>
          <a:prstGeom prst="rect">
            <a:avLst/>
          </a:prstGeom>
        </p:spPr>
      </p:pic>
      <p:pic>
        <p:nvPicPr>
          <p:cNvPr id="18" name="Picture 17" descr="Shape, arrow&#10;&#10;Description automatically generated">
            <a:extLst>
              <a:ext uri="{FF2B5EF4-FFF2-40B4-BE49-F238E27FC236}">
                <a16:creationId xmlns:a16="http://schemas.microsoft.com/office/drawing/2014/main" id="{60B6EA03-966B-A84A-AAF9-D72B55376255}"/>
              </a:ext>
            </a:extLst>
          </p:cNvPr>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537924" y="2581139"/>
            <a:ext cx="1059088" cy="600863"/>
          </a:xfrm>
          <a:prstGeom prst="rect">
            <a:avLst/>
          </a:prstGeom>
        </p:spPr>
      </p:pic>
      <p:pic>
        <p:nvPicPr>
          <p:cNvPr id="20" name="Picture 19" descr="Icon&#10;&#10;Description automatically generated">
            <a:extLst>
              <a:ext uri="{FF2B5EF4-FFF2-40B4-BE49-F238E27FC236}">
                <a16:creationId xmlns:a16="http://schemas.microsoft.com/office/drawing/2014/main" id="{287340C8-9662-8E4D-A200-6FC593E856D2}"/>
              </a:ext>
            </a:extLst>
          </p:cNvPr>
          <p:cNvPicPr>
            <a:picLocks noChangeAspect="1"/>
          </p:cNvPicPr>
          <p:nvPr/>
        </p:nvPicPr>
        <p:blipFill rotWithShape="1">
          <a:blip r:embed="rId10">
            <a:clrChange>
              <a:clrFrom>
                <a:srgbClr val="FEFFFF"/>
              </a:clrFrom>
              <a:clrTo>
                <a:srgbClr val="FEFFFF">
                  <a:alpha val="0"/>
                </a:srgbClr>
              </a:clrTo>
            </a:clrChange>
            <a:biLevel thresh="75000"/>
          </a:blip>
          <a:srcRect r="3253" b="9672"/>
          <a:stretch/>
        </p:blipFill>
        <p:spPr>
          <a:xfrm>
            <a:off x="676011" y="3304468"/>
            <a:ext cx="800324" cy="806996"/>
          </a:xfrm>
          <a:prstGeom prst="rect">
            <a:avLst/>
          </a:prstGeom>
        </p:spPr>
      </p:pic>
      <p:pic>
        <p:nvPicPr>
          <p:cNvPr id="22" name="Picture 21" descr="Icon&#10;&#10;Description automatically generated">
            <a:extLst>
              <a:ext uri="{FF2B5EF4-FFF2-40B4-BE49-F238E27FC236}">
                <a16:creationId xmlns:a16="http://schemas.microsoft.com/office/drawing/2014/main" id="{FDB9070F-953E-7144-8920-B2D73EA4674C}"/>
              </a:ext>
            </a:extLst>
          </p:cNvPr>
          <p:cNvPicPr>
            <a:picLocks noChangeAspect="1"/>
          </p:cNvPicPr>
          <p:nvPr/>
        </p:nvPicPr>
        <p:blipFill>
          <a:blip r:embed="rId11">
            <a:clrChange>
              <a:clrFrom>
                <a:srgbClr val="FFFFFF"/>
              </a:clrFrom>
              <a:clrTo>
                <a:srgbClr val="FFFFFF">
                  <a:alpha val="0"/>
                </a:srgbClr>
              </a:clrTo>
            </a:clrChange>
            <a:biLevel thresh="75000"/>
          </a:blip>
          <a:stretch>
            <a:fillRect/>
          </a:stretch>
        </p:blipFill>
        <p:spPr>
          <a:xfrm>
            <a:off x="538230" y="4210952"/>
            <a:ext cx="1085415" cy="723610"/>
          </a:xfrm>
          <a:prstGeom prst="rect">
            <a:avLst/>
          </a:prstGeom>
        </p:spPr>
      </p:pic>
      <p:pic>
        <p:nvPicPr>
          <p:cNvPr id="24" name="Picture 23" descr="Shape, arrow&#10;&#10;Description automatically generated">
            <a:extLst>
              <a:ext uri="{FF2B5EF4-FFF2-40B4-BE49-F238E27FC236}">
                <a16:creationId xmlns:a16="http://schemas.microsoft.com/office/drawing/2014/main" id="{040BCA0E-E965-B140-B00B-A28704E670DE}"/>
              </a:ext>
            </a:extLst>
          </p:cNvPr>
          <p:cNvPicPr>
            <a:picLocks noChangeAspect="1"/>
          </p:cNvPicPr>
          <p:nvPr/>
        </p:nvPicPr>
        <p:blipFill rotWithShape="1">
          <a:blip r:embed="rId12">
            <a:clrChange>
              <a:clrFrom>
                <a:srgbClr val="FFFFFF"/>
              </a:clrFrom>
              <a:clrTo>
                <a:srgbClr val="FFFFFF">
                  <a:alpha val="0"/>
                </a:srgbClr>
              </a:clrTo>
            </a:clrChange>
            <a:duotone>
              <a:prstClr val="black"/>
              <a:schemeClr val="accent6">
                <a:tint val="45000"/>
                <a:satMod val="400000"/>
              </a:schemeClr>
            </a:duotone>
          </a:blip>
          <a:srcRect t="12773" r="2929" b="22645"/>
          <a:stretch/>
        </p:blipFill>
        <p:spPr>
          <a:xfrm>
            <a:off x="538230" y="4980377"/>
            <a:ext cx="1085415" cy="780381"/>
          </a:xfrm>
          <a:prstGeom prst="rect">
            <a:avLst/>
          </a:prstGeom>
        </p:spPr>
      </p:pic>
      <p:sp>
        <p:nvSpPr>
          <p:cNvPr id="3" name="TextBox 2">
            <a:extLst>
              <a:ext uri="{FF2B5EF4-FFF2-40B4-BE49-F238E27FC236}">
                <a16:creationId xmlns:a16="http://schemas.microsoft.com/office/drawing/2014/main" id="{874A32DD-8E50-AB47-B4FF-DA78DE2B36F0}"/>
              </a:ext>
            </a:extLst>
          </p:cNvPr>
          <p:cNvSpPr txBox="1"/>
          <p:nvPr/>
        </p:nvSpPr>
        <p:spPr>
          <a:xfrm>
            <a:off x="1903750" y="5831513"/>
            <a:ext cx="9662816" cy="646331"/>
          </a:xfrm>
          <a:prstGeom prst="rect">
            <a:avLst/>
          </a:prstGeom>
          <a:solidFill>
            <a:schemeClr val="accent2">
              <a:lumMod val="40000"/>
              <a:lumOff val="60000"/>
            </a:schemeClr>
          </a:solidFill>
        </p:spPr>
        <p:txBody>
          <a:bodyPr wrap="square" rtlCol="0">
            <a:spAutoFit/>
          </a:bodyPr>
          <a:lstStyle/>
          <a:p>
            <a:r>
              <a:rPr lang="en-US" b="1" dirty="0"/>
              <a:t>CONCLUSION: </a:t>
            </a:r>
            <a:r>
              <a:rPr lang="en-US" dirty="0"/>
              <a:t>Though the experiment followed many of the requirements, but it wasn’t randomized sufficiently. Thus, it’s not a great experiment design, and needs proper sampling to get rid of biases.</a:t>
            </a:r>
          </a:p>
        </p:txBody>
      </p:sp>
    </p:spTree>
    <p:extLst>
      <p:ext uri="{BB962C8B-B14F-4D97-AF65-F5344CB8AC3E}">
        <p14:creationId xmlns:p14="http://schemas.microsoft.com/office/powerpoint/2010/main" val="160897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027ED8-5F12-4F6B-AE13-898FFFD52C3D}"/>
              </a:ext>
            </a:extLst>
          </p:cNvPr>
          <p:cNvSpPr>
            <a:spLocks noGrp="1"/>
          </p:cNvSpPr>
          <p:nvPr>
            <p:ph type="sldNum" sz="quarter" idx="12"/>
          </p:nvPr>
        </p:nvSpPr>
        <p:spPr/>
        <p:txBody>
          <a:bodyPr/>
          <a:lstStyle/>
          <a:p>
            <a:fld id="{DC38E6AA-ABD0-FE41-9EE5-97C46D2F0330}" type="slidenum">
              <a:rPr lang="en-US" smtClean="0"/>
              <a:t>29</a:t>
            </a:fld>
            <a:endParaRPr lang="en-US"/>
          </a:p>
        </p:txBody>
      </p:sp>
      <p:sp>
        <p:nvSpPr>
          <p:cNvPr id="8" name="Title 1">
            <a:extLst>
              <a:ext uri="{FF2B5EF4-FFF2-40B4-BE49-F238E27FC236}">
                <a16:creationId xmlns:a16="http://schemas.microsoft.com/office/drawing/2014/main" id="{46C642A0-B3F1-BD41-B9AD-0DC56B28E423}"/>
              </a:ext>
            </a:extLst>
          </p:cNvPr>
          <p:cNvSpPr>
            <a:spLocks noGrp="1"/>
          </p:cNvSpPr>
          <p:nvPr>
            <p:ph type="title"/>
          </p:nvPr>
        </p:nvSpPr>
        <p:spPr>
          <a:xfrm>
            <a:off x="530118" y="678491"/>
            <a:ext cx="10626734" cy="895646"/>
          </a:xfrm>
        </p:spPr>
        <p:txBody>
          <a:bodyPr>
            <a:noAutofit/>
          </a:bodyPr>
          <a:lstStyle/>
          <a:p>
            <a:r>
              <a:rPr lang="en-US" sz="4000" b="1" dirty="0">
                <a:latin typeface="+mn-lt"/>
              </a:rPr>
              <a:t>BUSINESS RECOMMENDATIONS</a:t>
            </a:r>
            <a:endParaRPr lang="en-US" sz="4000" b="1" dirty="0">
              <a:solidFill>
                <a:schemeClr val="tx1"/>
              </a:solidFill>
              <a:latin typeface="+mn-lt"/>
            </a:endParaRPr>
          </a:p>
        </p:txBody>
      </p:sp>
      <p:graphicFrame>
        <p:nvGraphicFramePr>
          <p:cNvPr id="10" name="Table 10">
            <a:extLst>
              <a:ext uri="{FF2B5EF4-FFF2-40B4-BE49-F238E27FC236}">
                <a16:creationId xmlns:a16="http://schemas.microsoft.com/office/drawing/2014/main" id="{C16E3522-21BA-4247-9CA9-F80726C537A4}"/>
              </a:ext>
            </a:extLst>
          </p:cNvPr>
          <p:cNvGraphicFramePr>
            <a:graphicFrameLocks noGrp="1"/>
          </p:cNvGraphicFramePr>
          <p:nvPr>
            <p:extLst>
              <p:ext uri="{D42A27DB-BD31-4B8C-83A1-F6EECF244321}">
                <p14:modId xmlns:p14="http://schemas.microsoft.com/office/powerpoint/2010/main" val="1753229721"/>
              </p:ext>
            </p:extLst>
          </p:nvPr>
        </p:nvGraphicFramePr>
        <p:xfrm>
          <a:off x="1798820" y="1521891"/>
          <a:ext cx="9413823" cy="3881153"/>
        </p:xfrm>
        <a:graphic>
          <a:graphicData uri="http://schemas.openxmlformats.org/drawingml/2006/table">
            <a:tbl>
              <a:tblPr firstRow="1" bandRow="1">
                <a:tableStyleId>{93296810-A885-4BE3-A3E7-6D5BEEA58F35}</a:tableStyleId>
              </a:tblPr>
              <a:tblGrid>
                <a:gridCol w="2578308">
                  <a:extLst>
                    <a:ext uri="{9D8B030D-6E8A-4147-A177-3AD203B41FA5}">
                      <a16:colId xmlns:a16="http://schemas.microsoft.com/office/drawing/2014/main" val="4250240328"/>
                    </a:ext>
                  </a:extLst>
                </a:gridCol>
                <a:gridCol w="4557021">
                  <a:extLst>
                    <a:ext uri="{9D8B030D-6E8A-4147-A177-3AD203B41FA5}">
                      <a16:colId xmlns:a16="http://schemas.microsoft.com/office/drawing/2014/main" val="3046168666"/>
                    </a:ext>
                  </a:extLst>
                </a:gridCol>
                <a:gridCol w="2278494">
                  <a:extLst>
                    <a:ext uri="{9D8B030D-6E8A-4147-A177-3AD203B41FA5}">
                      <a16:colId xmlns:a16="http://schemas.microsoft.com/office/drawing/2014/main" val="3346106692"/>
                    </a:ext>
                  </a:extLst>
                </a:gridCol>
              </a:tblGrid>
              <a:tr h="417267">
                <a:tc>
                  <a:txBody>
                    <a:bodyPr/>
                    <a:lstStyle/>
                    <a:p>
                      <a:r>
                        <a:rPr lang="en-US" dirty="0"/>
                        <a:t>Success Metric</a:t>
                      </a:r>
                    </a:p>
                  </a:txBody>
                  <a:tcPr/>
                </a:tc>
                <a:tc>
                  <a:txBody>
                    <a:bodyPr/>
                    <a:lstStyle/>
                    <a:p>
                      <a:r>
                        <a:rPr lang="en-US" dirty="0"/>
                        <a:t>New UI Performance</a:t>
                      </a:r>
                    </a:p>
                  </a:txBody>
                  <a:tcPr/>
                </a:tc>
                <a:tc>
                  <a:txBody>
                    <a:bodyPr/>
                    <a:lstStyle/>
                    <a:p>
                      <a:r>
                        <a:rPr lang="en-US" dirty="0"/>
                        <a:t>Verdict</a:t>
                      </a:r>
                    </a:p>
                  </a:txBody>
                  <a:tcPr/>
                </a:tc>
                <a:extLst>
                  <a:ext uri="{0D108BD9-81ED-4DB2-BD59-A6C34878D82A}">
                    <a16:rowId xmlns:a16="http://schemas.microsoft.com/office/drawing/2014/main" val="3085116729"/>
                  </a:ext>
                </a:extLst>
              </a:tr>
              <a:tr h="651622">
                <a:tc>
                  <a:txBody>
                    <a:bodyPr/>
                    <a:lstStyle/>
                    <a:p>
                      <a:r>
                        <a:rPr lang="en-US" dirty="0"/>
                        <a:t>Bounce Rate</a:t>
                      </a:r>
                    </a:p>
                  </a:txBody>
                  <a:tcPr/>
                </a:tc>
                <a:tc>
                  <a:txBody>
                    <a:bodyPr/>
                    <a:lstStyle/>
                    <a:p>
                      <a:r>
                        <a:rPr lang="en-US" dirty="0"/>
                        <a:t>New UI has a lower bounce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a:t>
                      </a:r>
                    </a:p>
                  </a:txBody>
                  <a:tcPr/>
                </a:tc>
                <a:extLst>
                  <a:ext uri="{0D108BD9-81ED-4DB2-BD59-A6C34878D82A}">
                    <a16:rowId xmlns:a16="http://schemas.microsoft.com/office/drawing/2014/main" val="1223508168"/>
                  </a:ext>
                </a:extLst>
              </a:tr>
              <a:tr h="651622">
                <a:tc>
                  <a:txBody>
                    <a:bodyPr/>
                    <a:lstStyle/>
                    <a:p>
                      <a:r>
                        <a:rPr lang="en-US" dirty="0"/>
                        <a:t>Confirm Rate</a:t>
                      </a:r>
                    </a:p>
                  </a:txBody>
                  <a:tcPr/>
                </a:tc>
                <a:tc>
                  <a:txBody>
                    <a:bodyPr/>
                    <a:lstStyle/>
                    <a:p>
                      <a:r>
                        <a:rPr lang="en-US" dirty="0"/>
                        <a:t>New UI has a higher confirm rate</a:t>
                      </a:r>
                    </a:p>
                  </a:txBody>
                  <a:tcPr/>
                </a:tc>
                <a:tc>
                  <a:txBody>
                    <a:bodyPr/>
                    <a:lstStyle/>
                    <a:p>
                      <a:pPr algn="ctr"/>
                      <a:r>
                        <a:rPr lang="en-US" sz="3200" dirty="0"/>
                        <a:t>😀</a:t>
                      </a:r>
                    </a:p>
                  </a:txBody>
                  <a:tcPr/>
                </a:tc>
                <a:extLst>
                  <a:ext uri="{0D108BD9-81ED-4DB2-BD59-A6C34878D82A}">
                    <a16:rowId xmlns:a16="http://schemas.microsoft.com/office/drawing/2014/main" val="80500880"/>
                  </a:ext>
                </a:extLst>
              </a:tr>
              <a:tr h="720214">
                <a:tc>
                  <a:txBody>
                    <a:bodyPr/>
                    <a:lstStyle/>
                    <a:p>
                      <a:r>
                        <a:rPr lang="en-US" dirty="0"/>
                        <a:t>Drop-off Rate</a:t>
                      </a:r>
                    </a:p>
                  </a:txBody>
                  <a:tcPr/>
                </a:tc>
                <a:tc>
                  <a:txBody>
                    <a:bodyPr/>
                    <a:lstStyle/>
                    <a:p>
                      <a:r>
                        <a:rPr lang="en-US" dirty="0"/>
                        <a:t>New UI has lower drop-off rates for all the steps</a:t>
                      </a:r>
                    </a:p>
                  </a:txBody>
                  <a:tcPr/>
                </a:tc>
                <a:tc>
                  <a:txBody>
                    <a:bodyPr/>
                    <a:lstStyle/>
                    <a:p>
                      <a:pPr algn="ctr"/>
                      <a:r>
                        <a:rPr lang="en-US" sz="3200" dirty="0"/>
                        <a:t>😀</a:t>
                      </a:r>
                    </a:p>
                  </a:txBody>
                  <a:tcPr/>
                </a:tc>
                <a:extLst>
                  <a:ext uri="{0D108BD9-81ED-4DB2-BD59-A6C34878D82A}">
                    <a16:rowId xmlns:a16="http://schemas.microsoft.com/office/drawing/2014/main" val="1172266143"/>
                  </a:ext>
                </a:extLst>
              </a:tr>
              <a:tr h="720214">
                <a:tc>
                  <a:txBody>
                    <a:bodyPr/>
                    <a:lstStyle/>
                    <a:p>
                      <a:r>
                        <a:rPr lang="en-US" dirty="0"/>
                        <a:t>Navigation Time</a:t>
                      </a:r>
                    </a:p>
                  </a:txBody>
                  <a:tcPr/>
                </a:tc>
                <a:tc>
                  <a:txBody>
                    <a:bodyPr/>
                    <a:lstStyle/>
                    <a:p>
                      <a:r>
                        <a:rPr lang="en-US" dirty="0"/>
                        <a:t>New UI has faster navigation in most of the steps</a:t>
                      </a:r>
                    </a:p>
                  </a:txBody>
                  <a:tcPr/>
                </a:tc>
                <a:tc>
                  <a:txBody>
                    <a:bodyPr/>
                    <a:lstStyle/>
                    <a:p>
                      <a:pPr algn="ctr"/>
                      <a:r>
                        <a:rPr lang="en-US" sz="3200" dirty="0"/>
                        <a:t>🙂</a:t>
                      </a:r>
                    </a:p>
                  </a:txBody>
                  <a:tcPr/>
                </a:tc>
                <a:extLst>
                  <a:ext uri="{0D108BD9-81ED-4DB2-BD59-A6C34878D82A}">
                    <a16:rowId xmlns:a16="http://schemas.microsoft.com/office/drawing/2014/main" val="946544623"/>
                  </a:ext>
                </a:extLst>
              </a:tr>
              <a:tr h="720214">
                <a:tc>
                  <a:txBody>
                    <a:bodyPr/>
                    <a:lstStyle/>
                    <a:p>
                      <a:r>
                        <a:rPr lang="en-US" dirty="0"/>
                        <a:t>Step recurrence metric</a:t>
                      </a:r>
                    </a:p>
                  </a:txBody>
                  <a:tcPr/>
                </a:tc>
                <a:tc>
                  <a:txBody>
                    <a:bodyPr/>
                    <a:lstStyle/>
                    <a:p>
                      <a:r>
                        <a:rPr lang="en-US" dirty="0"/>
                        <a:t>Multiple steps in the new UI face more recurrences</a:t>
                      </a:r>
                    </a:p>
                  </a:txBody>
                  <a:tcPr/>
                </a:tc>
                <a:tc>
                  <a:txBody>
                    <a:bodyPr/>
                    <a:lstStyle/>
                    <a:p>
                      <a:pPr algn="ctr"/>
                      <a:r>
                        <a:rPr lang="en-US" sz="3200" dirty="0"/>
                        <a:t>🙁</a:t>
                      </a:r>
                    </a:p>
                  </a:txBody>
                  <a:tcPr/>
                </a:tc>
                <a:extLst>
                  <a:ext uri="{0D108BD9-81ED-4DB2-BD59-A6C34878D82A}">
                    <a16:rowId xmlns:a16="http://schemas.microsoft.com/office/drawing/2014/main" val="1662465140"/>
                  </a:ext>
                </a:extLst>
              </a:tr>
            </a:tbl>
          </a:graphicData>
        </a:graphic>
      </p:graphicFrame>
      <p:sp>
        <p:nvSpPr>
          <p:cNvPr id="11" name="TextBox 10">
            <a:extLst>
              <a:ext uri="{FF2B5EF4-FFF2-40B4-BE49-F238E27FC236}">
                <a16:creationId xmlns:a16="http://schemas.microsoft.com/office/drawing/2014/main" id="{FAD2E4BD-15E3-0F42-B40C-271F5EF3FCBD}"/>
              </a:ext>
            </a:extLst>
          </p:cNvPr>
          <p:cNvSpPr txBox="1"/>
          <p:nvPr/>
        </p:nvSpPr>
        <p:spPr>
          <a:xfrm>
            <a:off x="1798820" y="5456965"/>
            <a:ext cx="9413823" cy="923330"/>
          </a:xfrm>
          <a:prstGeom prst="rect">
            <a:avLst/>
          </a:prstGeom>
          <a:solidFill>
            <a:schemeClr val="accent2">
              <a:lumMod val="40000"/>
              <a:lumOff val="60000"/>
            </a:schemeClr>
          </a:solidFill>
        </p:spPr>
        <p:txBody>
          <a:bodyPr wrap="square" rtlCol="0">
            <a:spAutoFit/>
          </a:bodyPr>
          <a:lstStyle/>
          <a:p>
            <a:r>
              <a:rPr lang="en-US" b="1" dirty="0"/>
              <a:t>RECOMMENDATION: </a:t>
            </a:r>
            <a:r>
              <a:rPr lang="en-US" dirty="0"/>
              <a:t>Client Experience Team should go ahead with the implementation of the new UI, as it performs better on most of the tested success metrics, though experimental design should be improved for better credibility of testing results</a:t>
            </a:r>
          </a:p>
        </p:txBody>
      </p:sp>
      <p:pic>
        <p:nvPicPr>
          <p:cNvPr id="12" name="Picture 11" descr="A picture containing background pattern&#10;&#10;Description automatically generated">
            <a:extLst>
              <a:ext uri="{FF2B5EF4-FFF2-40B4-BE49-F238E27FC236}">
                <a16:creationId xmlns:a16="http://schemas.microsoft.com/office/drawing/2014/main" id="{470DAD58-9CCE-2244-949D-C82F7D4D45D1}"/>
              </a:ext>
            </a:extLst>
          </p:cNvPr>
          <p:cNvPicPr>
            <a:picLocks noChangeAspect="1"/>
          </p:cNvPicPr>
          <p:nvPr/>
        </p:nvPicPr>
        <p:blipFill>
          <a:blip r:embed="rId3"/>
          <a:stretch>
            <a:fillRect/>
          </a:stretch>
        </p:blipFill>
        <p:spPr>
          <a:xfrm>
            <a:off x="707501" y="3974382"/>
            <a:ext cx="659312" cy="65931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E5040E1-B196-8B43-B741-A37F395F00B6}"/>
              </a:ext>
            </a:extLst>
          </p:cNvPr>
          <p:cNvPicPr>
            <a:picLocks noChangeAspect="1"/>
          </p:cNvPicPr>
          <p:nvPr/>
        </p:nvPicPr>
        <p:blipFill>
          <a:blip r:embed="rId4">
            <a:clrChange>
              <a:clrFrom>
                <a:srgbClr val="F6F6F6"/>
              </a:clrFrom>
              <a:clrTo>
                <a:srgbClr val="F6F6F6">
                  <a:alpha val="0"/>
                </a:srgbClr>
              </a:clrTo>
            </a:clrChange>
          </a:blip>
          <a:stretch>
            <a:fillRect/>
          </a:stretch>
        </p:blipFill>
        <p:spPr>
          <a:xfrm rot="21283182">
            <a:off x="646924" y="4643451"/>
            <a:ext cx="659312" cy="824140"/>
          </a:xfrm>
          <a:prstGeom prst="rect">
            <a:avLst/>
          </a:prstGeom>
        </p:spPr>
      </p:pic>
      <p:pic>
        <p:nvPicPr>
          <p:cNvPr id="14" name="Graphic 13">
            <a:extLst>
              <a:ext uri="{FF2B5EF4-FFF2-40B4-BE49-F238E27FC236}">
                <a16:creationId xmlns:a16="http://schemas.microsoft.com/office/drawing/2014/main" id="{AA26B66B-AEB2-F145-894D-4A4BE4F545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636" y="1884714"/>
            <a:ext cx="647115" cy="647115"/>
          </a:xfrm>
          <a:prstGeom prst="rect">
            <a:avLst/>
          </a:prstGeom>
        </p:spPr>
      </p:pic>
      <p:pic>
        <p:nvPicPr>
          <p:cNvPr id="15" name="Picture 14" descr="Icon&#10;&#10;Description automatically generated">
            <a:extLst>
              <a:ext uri="{FF2B5EF4-FFF2-40B4-BE49-F238E27FC236}">
                <a16:creationId xmlns:a16="http://schemas.microsoft.com/office/drawing/2014/main" id="{4BCB00D3-3B44-9746-A6A0-1F41B12C450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64060" y="2336868"/>
            <a:ext cx="1130057" cy="1130057"/>
          </a:xfrm>
          <a:prstGeom prst="rect">
            <a:avLst/>
          </a:prstGeom>
        </p:spPr>
      </p:pic>
      <p:graphicFrame>
        <p:nvGraphicFramePr>
          <p:cNvPr id="16" name="Diagram 15">
            <a:extLst>
              <a:ext uri="{FF2B5EF4-FFF2-40B4-BE49-F238E27FC236}">
                <a16:creationId xmlns:a16="http://schemas.microsoft.com/office/drawing/2014/main" id="{AB998471-F5DC-9146-AF06-9A8DD20C74EE}"/>
              </a:ext>
            </a:extLst>
          </p:cNvPr>
          <p:cNvGraphicFramePr/>
          <p:nvPr>
            <p:extLst>
              <p:ext uri="{D42A27DB-BD31-4B8C-83A1-F6EECF244321}">
                <p14:modId xmlns:p14="http://schemas.microsoft.com/office/powerpoint/2010/main" val="699650758"/>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7" name="Picture 16" descr="Icon&#10;&#10;Description automatically generated">
            <a:extLst>
              <a:ext uri="{FF2B5EF4-FFF2-40B4-BE49-F238E27FC236}">
                <a16:creationId xmlns:a16="http://schemas.microsoft.com/office/drawing/2014/main" id="{A44459AF-5223-2E4F-983F-A8B3CB52CA6D}"/>
              </a:ext>
            </a:extLst>
          </p:cNvPr>
          <p:cNvPicPr>
            <a:picLocks noChangeAspect="1"/>
          </p:cNvPicPr>
          <p:nvPr/>
        </p:nvPicPr>
        <p:blipFill>
          <a:blip r:embed="rId13"/>
          <a:stretch>
            <a:fillRect/>
          </a:stretch>
        </p:blipFill>
        <p:spPr>
          <a:xfrm>
            <a:off x="697757" y="3269776"/>
            <a:ext cx="676396" cy="676396"/>
          </a:xfrm>
          <a:prstGeom prst="rect">
            <a:avLst/>
          </a:prstGeom>
        </p:spPr>
      </p:pic>
    </p:spTree>
    <p:extLst>
      <p:ext uri="{BB962C8B-B14F-4D97-AF65-F5344CB8AC3E}">
        <p14:creationId xmlns:p14="http://schemas.microsoft.com/office/powerpoint/2010/main" val="535928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7DD1-A71C-074D-AEF7-BBA9E14D49E1}"/>
              </a:ext>
            </a:extLst>
          </p:cNvPr>
          <p:cNvSpPr>
            <a:spLocks noGrp="1"/>
          </p:cNvSpPr>
          <p:nvPr>
            <p:ph type="title"/>
          </p:nvPr>
        </p:nvSpPr>
        <p:spPr>
          <a:xfrm>
            <a:off x="432346" y="496437"/>
            <a:ext cx="5042095" cy="1132351"/>
          </a:xfrm>
        </p:spPr>
        <p:txBody>
          <a:bodyPr>
            <a:normAutofit/>
          </a:bodyPr>
          <a:lstStyle/>
          <a:p>
            <a:r>
              <a:rPr lang="en-US" sz="4000" b="1" dirty="0">
                <a:latin typeface="+mn-lt"/>
              </a:rPr>
              <a:t>BUSINESS PROBLEM</a:t>
            </a:r>
          </a:p>
        </p:txBody>
      </p:sp>
      <p:sp>
        <p:nvSpPr>
          <p:cNvPr id="8" name="Slide Number Placeholder 7">
            <a:extLst>
              <a:ext uri="{FF2B5EF4-FFF2-40B4-BE49-F238E27FC236}">
                <a16:creationId xmlns:a16="http://schemas.microsoft.com/office/drawing/2014/main" id="{ECC79F3C-86DB-428F-89AC-CF6C61D08D34}"/>
              </a:ext>
            </a:extLst>
          </p:cNvPr>
          <p:cNvSpPr>
            <a:spLocks noGrp="1"/>
          </p:cNvSpPr>
          <p:nvPr>
            <p:ph type="sldNum" sz="quarter" idx="12"/>
          </p:nvPr>
        </p:nvSpPr>
        <p:spPr/>
        <p:txBody>
          <a:bodyPr/>
          <a:lstStyle/>
          <a:p>
            <a:fld id="{DC38E6AA-ABD0-FE41-9EE5-97C46D2F0330}" type="slidenum">
              <a:rPr lang="en-US" smtClean="0"/>
              <a:t>3</a:t>
            </a:fld>
            <a:endParaRPr lang="en-US" dirty="0"/>
          </a:p>
        </p:txBody>
      </p:sp>
      <p:pic>
        <p:nvPicPr>
          <p:cNvPr id="5" name="Picture 4">
            <a:extLst>
              <a:ext uri="{FF2B5EF4-FFF2-40B4-BE49-F238E27FC236}">
                <a16:creationId xmlns:a16="http://schemas.microsoft.com/office/drawing/2014/main" id="{114ECF5E-2652-4037-920E-21C367B7AB38}"/>
              </a:ext>
            </a:extLst>
          </p:cNvPr>
          <p:cNvPicPr>
            <a:picLocks noChangeAspect="1"/>
          </p:cNvPicPr>
          <p:nvPr/>
        </p:nvPicPr>
        <p:blipFill>
          <a:blip r:embed="rId3"/>
          <a:stretch>
            <a:fillRect/>
          </a:stretch>
        </p:blipFill>
        <p:spPr>
          <a:xfrm>
            <a:off x="533519" y="1559940"/>
            <a:ext cx="834517" cy="834517"/>
          </a:xfrm>
          <a:prstGeom prst="rect">
            <a:avLst/>
          </a:prstGeom>
        </p:spPr>
      </p:pic>
      <p:sp>
        <p:nvSpPr>
          <p:cNvPr id="9" name="TextBox 8">
            <a:extLst>
              <a:ext uri="{FF2B5EF4-FFF2-40B4-BE49-F238E27FC236}">
                <a16:creationId xmlns:a16="http://schemas.microsoft.com/office/drawing/2014/main" id="{CE16151B-CE6B-4A3B-8FCC-5375A3677AD3}"/>
              </a:ext>
            </a:extLst>
          </p:cNvPr>
          <p:cNvSpPr txBox="1"/>
          <p:nvPr/>
        </p:nvSpPr>
        <p:spPr>
          <a:xfrm>
            <a:off x="1917216" y="3033351"/>
            <a:ext cx="1466209" cy="643494"/>
          </a:xfrm>
          <a:prstGeom prst="rect">
            <a:avLst/>
          </a:prstGeom>
          <a:solidFill>
            <a:schemeClr val="accent6">
              <a:lumMod val="60000"/>
              <a:lumOff val="40000"/>
            </a:schemeClr>
          </a:solidFill>
          <a:ln>
            <a:solidFill>
              <a:schemeClr val="tx1"/>
            </a:solidFill>
          </a:ln>
        </p:spPr>
        <p:txBody>
          <a:bodyPr wrap="square" anchor="ctr">
            <a:noAutofit/>
          </a:bodyPr>
          <a:lstStyle/>
          <a:p>
            <a:pPr algn="ctr"/>
            <a:r>
              <a:rPr lang="en-IN" sz="2000" b="1" dirty="0"/>
              <a:t>APPROACH</a:t>
            </a:r>
            <a:endParaRPr lang="en-IN" sz="2000" dirty="0"/>
          </a:p>
        </p:txBody>
      </p:sp>
      <p:sp>
        <p:nvSpPr>
          <p:cNvPr id="10" name="TextBox 9">
            <a:extLst>
              <a:ext uri="{FF2B5EF4-FFF2-40B4-BE49-F238E27FC236}">
                <a16:creationId xmlns:a16="http://schemas.microsoft.com/office/drawing/2014/main" id="{780D4976-B8DE-5C47-88A6-90A02943FE92}"/>
              </a:ext>
            </a:extLst>
          </p:cNvPr>
          <p:cNvSpPr txBox="1"/>
          <p:nvPr/>
        </p:nvSpPr>
        <p:spPr>
          <a:xfrm>
            <a:off x="1917216" y="1628788"/>
            <a:ext cx="1466209" cy="646331"/>
          </a:xfrm>
          <a:prstGeom prst="rect">
            <a:avLst/>
          </a:prstGeom>
          <a:solidFill>
            <a:schemeClr val="accent6">
              <a:lumMod val="60000"/>
              <a:lumOff val="40000"/>
            </a:schemeClr>
          </a:solidFill>
          <a:ln>
            <a:solidFill>
              <a:schemeClr val="tx1"/>
            </a:solidFill>
          </a:ln>
        </p:spPr>
        <p:txBody>
          <a:bodyPr wrap="square" rtlCol="0" anchor="ctr">
            <a:noAutofit/>
          </a:bodyPr>
          <a:lstStyle/>
          <a:p>
            <a:pPr algn="just"/>
            <a:r>
              <a:rPr lang="en-US" sz="2000" b="1" dirty="0"/>
              <a:t>   GOAL</a:t>
            </a:r>
          </a:p>
        </p:txBody>
      </p:sp>
      <p:sp>
        <p:nvSpPr>
          <p:cNvPr id="11" name="TextBox 10">
            <a:extLst>
              <a:ext uri="{FF2B5EF4-FFF2-40B4-BE49-F238E27FC236}">
                <a16:creationId xmlns:a16="http://schemas.microsoft.com/office/drawing/2014/main" id="{CD94686A-76B1-BE42-B173-B14F5C44A3F6}"/>
              </a:ext>
            </a:extLst>
          </p:cNvPr>
          <p:cNvSpPr txBox="1"/>
          <p:nvPr/>
        </p:nvSpPr>
        <p:spPr>
          <a:xfrm>
            <a:off x="4550939" y="1654034"/>
            <a:ext cx="6584852" cy="646331"/>
          </a:xfrm>
          <a:prstGeom prst="rect">
            <a:avLst/>
          </a:prstGeom>
          <a:solidFill>
            <a:schemeClr val="accent2">
              <a:lumMod val="40000"/>
              <a:lumOff val="60000"/>
            </a:schemeClr>
          </a:solidFill>
          <a:ln>
            <a:solidFill>
              <a:schemeClr val="tx1"/>
            </a:solidFill>
          </a:ln>
        </p:spPr>
        <p:txBody>
          <a:bodyPr wrap="square" rtlCol="0">
            <a:spAutoFit/>
          </a:bodyPr>
          <a:lstStyle/>
          <a:p>
            <a:pPr algn="just"/>
            <a:r>
              <a:rPr lang="en-US" dirty="0"/>
              <a:t>To statistically analyze the digital experiment designed to check performance of a new UI design of the process, through an A/B test</a:t>
            </a:r>
          </a:p>
        </p:txBody>
      </p:sp>
      <p:pic>
        <p:nvPicPr>
          <p:cNvPr id="13" name="Picture 12" descr="A picture containing diagram&#10;&#10;Description automatically generated">
            <a:extLst>
              <a:ext uri="{FF2B5EF4-FFF2-40B4-BE49-F238E27FC236}">
                <a16:creationId xmlns:a16="http://schemas.microsoft.com/office/drawing/2014/main" id="{1B1CE5B0-F122-904A-88E1-BDCBCEB6A002}"/>
              </a:ext>
            </a:extLst>
          </p:cNvPr>
          <p:cNvPicPr>
            <a:picLocks noChangeAspect="1"/>
          </p:cNvPicPr>
          <p:nvPr/>
        </p:nvPicPr>
        <p:blipFill>
          <a:blip r:embed="rId4"/>
          <a:stretch>
            <a:fillRect/>
          </a:stretch>
        </p:blipFill>
        <p:spPr>
          <a:xfrm>
            <a:off x="373837" y="2917472"/>
            <a:ext cx="1153879" cy="875252"/>
          </a:xfrm>
          <a:prstGeom prst="rect">
            <a:avLst/>
          </a:prstGeom>
        </p:spPr>
      </p:pic>
      <p:pic>
        <p:nvPicPr>
          <p:cNvPr id="16" name="Picture 15" descr="Icon&#10;&#10;Description automatically generated">
            <a:extLst>
              <a:ext uri="{FF2B5EF4-FFF2-40B4-BE49-F238E27FC236}">
                <a16:creationId xmlns:a16="http://schemas.microsoft.com/office/drawing/2014/main" id="{16E6F69F-4902-8C43-AB31-935E52B6BA68}"/>
              </a:ext>
            </a:extLst>
          </p:cNvPr>
          <p:cNvPicPr>
            <a:picLocks noChangeAspect="1"/>
          </p:cNvPicPr>
          <p:nvPr/>
        </p:nvPicPr>
        <p:blipFill>
          <a:blip r:embed="rId5">
            <a:clrChange>
              <a:clrFrom>
                <a:srgbClr val="E7F6FB"/>
              </a:clrFrom>
              <a:clrTo>
                <a:srgbClr val="E7F6FB">
                  <a:alpha val="0"/>
                </a:srgbClr>
              </a:clrTo>
            </a:clrChange>
            <a:biLevel thresh="75000"/>
          </a:blip>
          <a:stretch>
            <a:fillRect/>
          </a:stretch>
        </p:blipFill>
        <p:spPr>
          <a:xfrm>
            <a:off x="3672239" y="3131228"/>
            <a:ext cx="667531" cy="478614"/>
          </a:xfrm>
          <a:prstGeom prst="rect">
            <a:avLst/>
          </a:prstGeom>
        </p:spPr>
      </p:pic>
      <p:sp>
        <p:nvSpPr>
          <p:cNvPr id="17" name="TextBox 16">
            <a:extLst>
              <a:ext uri="{FF2B5EF4-FFF2-40B4-BE49-F238E27FC236}">
                <a16:creationId xmlns:a16="http://schemas.microsoft.com/office/drawing/2014/main" id="{FCC9FE32-C068-D94A-9508-DB74F614F118}"/>
              </a:ext>
            </a:extLst>
          </p:cNvPr>
          <p:cNvSpPr txBox="1"/>
          <p:nvPr/>
        </p:nvSpPr>
        <p:spPr>
          <a:xfrm>
            <a:off x="4550940" y="3038673"/>
            <a:ext cx="6584852" cy="677108"/>
          </a:xfrm>
          <a:prstGeom prst="rect">
            <a:avLst/>
          </a:prstGeom>
          <a:solidFill>
            <a:schemeClr val="accent2">
              <a:lumMod val="40000"/>
              <a:lumOff val="60000"/>
            </a:schemeClr>
          </a:solidFill>
          <a:ln>
            <a:solidFill>
              <a:schemeClr val="tx1"/>
            </a:solidFill>
          </a:ln>
        </p:spPr>
        <p:txBody>
          <a:bodyPr wrap="square" rtlCol="0">
            <a:spAutoFit/>
          </a:bodyPr>
          <a:lstStyle/>
          <a:p>
            <a:r>
              <a:rPr lang="en-US" sz="2000" b="1" dirty="0"/>
              <a:t>Metrics Formulation</a:t>
            </a:r>
          </a:p>
          <a:p>
            <a:r>
              <a:rPr lang="en-US" dirty="0"/>
              <a:t>Design success metrics to compare performance of the groups</a:t>
            </a:r>
          </a:p>
        </p:txBody>
      </p:sp>
      <p:sp>
        <p:nvSpPr>
          <p:cNvPr id="18" name="TextBox 17">
            <a:extLst>
              <a:ext uri="{FF2B5EF4-FFF2-40B4-BE49-F238E27FC236}">
                <a16:creationId xmlns:a16="http://schemas.microsoft.com/office/drawing/2014/main" id="{92463051-B4F0-2A4F-9240-1C0BF61AF76A}"/>
              </a:ext>
            </a:extLst>
          </p:cNvPr>
          <p:cNvSpPr txBox="1"/>
          <p:nvPr/>
        </p:nvSpPr>
        <p:spPr>
          <a:xfrm>
            <a:off x="4550940" y="3809262"/>
            <a:ext cx="6584852" cy="677108"/>
          </a:xfrm>
          <a:prstGeom prst="rect">
            <a:avLst/>
          </a:prstGeom>
          <a:solidFill>
            <a:schemeClr val="accent2">
              <a:lumMod val="40000"/>
              <a:lumOff val="60000"/>
            </a:schemeClr>
          </a:solidFill>
          <a:ln>
            <a:solidFill>
              <a:schemeClr val="tx1"/>
            </a:solidFill>
          </a:ln>
        </p:spPr>
        <p:txBody>
          <a:bodyPr wrap="square" rtlCol="0">
            <a:spAutoFit/>
          </a:bodyPr>
          <a:lstStyle/>
          <a:p>
            <a:r>
              <a:rPr lang="en-US" sz="2000" b="1" dirty="0"/>
              <a:t>Hypothesis Testing</a:t>
            </a:r>
          </a:p>
          <a:p>
            <a:r>
              <a:rPr lang="en-US" dirty="0"/>
              <a:t>Test the difference in metrics statistically</a:t>
            </a:r>
          </a:p>
        </p:txBody>
      </p:sp>
      <p:sp>
        <p:nvSpPr>
          <p:cNvPr id="19" name="TextBox 18">
            <a:extLst>
              <a:ext uri="{FF2B5EF4-FFF2-40B4-BE49-F238E27FC236}">
                <a16:creationId xmlns:a16="http://schemas.microsoft.com/office/drawing/2014/main" id="{51630C32-9970-7549-B31B-D385E6EF088C}"/>
              </a:ext>
            </a:extLst>
          </p:cNvPr>
          <p:cNvSpPr txBox="1"/>
          <p:nvPr/>
        </p:nvSpPr>
        <p:spPr>
          <a:xfrm>
            <a:off x="4550940" y="4588086"/>
            <a:ext cx="6584852" cy="677108"/>
          </a:xfrm>
          <a:prstGeom prst="rect">
            <a:avLst/>
          </a:prstGeom>
          <a:solidFill>
            <a:schemeClr val="accent2">
              <a:lumMod val="40000"/>
              <a:lumOff val="60000"/>
            </a:schemeClr>
          </a:solidFill>
          <a:ln>
            <a:solidFill>
              <a:schemeClr val="tx1"/>
            </a:solidFill>
          </a:ln>
        </p:spPr>
        <p:txBody>
          <a:bodyPr wrap="square" rtlCol="0">
            <a:spAutoFit/>
          </a:bodyPr>
          <a:lstStyle/>
          <a:p>
            <a:r>
              <a:rPr lang="en-US" sz="2000" b="1" dirty="0"/>
              <a:t>Experimental Design Analysis</a:t>
            </a:r>
          </a:p>
          <a:p>
            <a:r>
              <a:rPr lang="en-US" dirty="0"/>
              <a:t>Critique the digital experiment design</a:t>
            </a:r>
          </a:p>
        </p:txBody>
      </p:sp>
      <p:sp>
        <p:nvSpPr>
          <p:cNvPr id="20" name="TextBox 19">
            <a:extLst>
              <a:ext uri="{FF2B5EF4-FFF2-40B4-BE49-F238E27FC236}">
                <a16:creationId xmlns:a16="http://schemas.microsoft.com/office/drawing/2014/main" id="{0ACF4C55-CB13-2849-8566-64EA7CD4743D}"/>
              </a:ext>
            </a:extLst>
          </p:cNvPr>
          <p:cNvSpPr txBox="1"/>
          <p:nvPr/>
        </p:nvSpPr>
        <p:spPr>
          <a:xfrm>
            <a:off x="4550940" y="5373742"/>
            <a:ext cx="6584852" cy="677108"/>
          </a:xfrm>
          <a:prstGeom prst="rect">
            <a:avLst/>
          </a:prstGeom>
          <a:solidFill>
            <a:schemeClr val="accent2">
              <a:lumMod val="40000"/>
              <a:lumOff val="60000"/>
            </a:schemeClr>
          </a:solidFill>
          <a:ln>
            <a:solidFill>
              <a:schemeClr val="tx1"/>
            </a:solidFill>
          </a:ln>
        </p:spPr>
        <p:txBody>
          <a:bodyPr wrap="square" rtlCol="0">
            <a:spAutoFit/>
          </a:bodyPr>
          <a:lstStyle/>
          <a:p>
            <a:r>
              <a:rPr lang="en-US" sz="2000" b="1" dirty="0"/>
              <a:t>Analysis Enhancement Recommendations</a:t>
            </a:r>
          </a:p>
          <a:p>
            <a:r>
              <a:rPr lang="en-US" dirty="0"/>
              <a:t>Suggest methods to enhance testing to extrapolate business insights </a:t>
            </a:r>
          </a:p>
        </p:txBody>
      </p:sp>
      <p:pic>
        <p:nvPicPr>
          <p:cNvPr id="24" name="Picture 23" descr="Icon&#10;&#10;Description automatically generated">
            <a:extLst>
              <a:ext uri="{FF2B5EF4-FFF2-40B4-BE49-F238E27FC236}">
                <a16:creationId xmlns:a16="http://schemas.microsoft.com/office/drawing/2014/main" id="{30CB1CC9-A3A6-DC40-B4FB-E3A5551C49BF}"/>
              </a:ext>
            </a:extLst>
          </p:cNvPr>
          <p:cNvPicPr>
            <a:picLocks noChangeAspect="1"/>
          </p:cNvPicPr>
          <p:nvPr/>
        </p:nvPicPr>
        <p:blipFill>
          <a:blip r:embed="rId6"/>
          <a:stretch>
            <a:fillRect/>
          </a:stretch>
        </p:blipFill>
        <p:spPr>
          <a:xfrm>
            <a:off x="3732954" y="4672245"/>
            <a:ext cx="546100" cy="546100"/>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6D4E5F0-ADC4-3E42-8007-A661A105D20E}"/>
              </a:ext>
            </a:extLst>
          </p:cNvPr>
          <p:cNvPicPr>
            <a:picLocks noChangeAspect="1"/>
          </p:cNvPicPr>
          <p:nvPr/>
        </p:nvPicPr>
        <p:blipFill>
          <a:blip r:embed="rId7"/>
          <a:stretch>
            <a:fillRect/>
          </a:stretch>
        </p:blipFill>
        <p:spPr>
          <a:xfrm>
            <a:off x="3772457" y="5450463"/>
            <a:ext cx="778483" cy="546100"/>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FA569CEF-5F18-C04B-B1E3-CF4F3596D273}"/>
              </a:ext>
            </a:extLst>
          </p:cNvPr>
          <p:cNvPicPr>
            <a:picLocks noChangeAspect="1"/>
          </p:cNvPicPr>
          <p:nvPr/>
        </p:nvPicPr>
        <p:blipFill>
          <a:blip r:embed="rId8"/>
          <a:stretch>
            <a:fillRect/>
          </a:stretch>
        </p:blipFill>
        <p:spPr>
          <a:xfrm>
            <a:off x="3772457" y="3857185"/>
            <a:ext cx="546100" cy="546100"/>
          </a:xfrm>
          <a:prstGeom prst="rect">
            <a:avLst/>
          </a:prstGeom>
        </p:spPr>
      </p:pic>
      <p:graphicFrame>
        <p:nvGraphicFramePr>
          <p:cNvPr id="21" name="Diagram 20">
            <a:extLst>
              <a:ext uri="{FF2B5EF4-FFF2-40B4-BE49-F238E27FC236}">
                <a16:creationId xmlns:a16="http://schemas.microsoft.com/office/drawing/2014/main" id="{A149C1E3-E6F4-4F48-9BE4-04829126F670}"/>
              </a:ext>
            </a:extLst>
          </p:cNvPr>
          <p:cNvGraphicFramePr/>
          <p:nvPr>
            <p:extLst>
              <p:ext uri="{D42A27DB-BD31-4B8C-83A1-F6EECF244321}">
                <p14:modId xmlns:p14="http://schemas.microsoft.com/office/powerpoint/2010/main" val="2064511661"/>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43196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4D80367-F62E-4669-8AFC-2D904072A749}"/>
              </a:ext>
            </a:extLst>
          </p:cNvPr>
          <p:cNvSpPr>
            <a:spLocks noGrp="1"/>
          </p:cNvSpPr>
          <p:nvPr>
            <p:ph type="sldNum" sz="quarter" idx="12"/>
          </p:nvPr>
        </p:nvSpPr>
        <p:spPr>
          <a:xfrm>
            <a:off x="9375368" y="6422850"/>
            <a:ext cx="2743200" cy="365125"/>
          </a:xfrm>
        </p:spPr>
        <p:txBody>
          <a:bodyPr/>
          <a:lstStyle/>
          <a:p>
            <a:fld id="{DC38E6AA-ABD0-FE41-9EE5-97C46D2F0330}" type="slidenum">
              <a:rPr lang="en-US" smtClean="0"/>
              <a:t>30</a:t>
            </a:fld>
            <a:endParaRPr lang="en-US" dirty="0"/>
          </a:p>
        </p:txBody>
      </p:sp>
      <p:sp>
        <p:nvSpPr>
          <p:cNvPr id="10" name="Title 1">
            <a:extLst>
              <a:ext uri="{FF2B5EF4-FFF2-40B4-BE49-F238E27FC236}">
                <a16:creationId xmlns:a16="http://schemas.microsoft.com/office/drawing/2014/main" id="{A9655FEB-ECE1-9D4A-9A9F-05E056A2FE79}"/>
              </a:ext>
            </a:extLst>
          </p:cNvPr>
          <p:cNvSpPr>
            <a:spLocks noGrp="1"/>
          </p:cNvSpPr>
          <p:nvPr>
            <p:ph type="title"/>
          </p:nvPr>
        </p:nvSpPr>
        <p:spPr>
          <a:xfrm>
            <a:off x="554182" y="350122"/>
            <a:ext cx="6063597" cy="895646"/>
          </a:xfrm>
        </p:spPr>
        <p:txBody>
          <a:bodyPr>
            <a:noAutofit/>
          </a:bodyPr>
          <a:lstStyle/>
          <a:p>
            <a:r>
              <a:rPr lang="en-US" sz="4000" b="1" dirty="0">
                <a:latin typeface="+mn-lt"/>
              </a:rPr>
              <a:t>FUTURE SCOPE</a:t>
            </a:r>
            <a:endParaRPr lang="en-US" sz="4000" b="1" dirty="0">
              <a:solidFill>
                <a:schemeClr val="tx1"/>
              </a:solidFill>
              <a:latin typeface="+mn-lt"/>
            </a:endParaRPr>
          </a:p>
        </p:txBody>
      </p:sp>
      <p:graphicFrame>
        <p:nvGraphicFramePr>
          <p:cNvPr id="14" name="Diagram 13">
            <a:extLst>
              <a:ext uri="{FF2B5EF4-FFF2-40B4-BE49-F238E27FC236}">
                <a16:creationId xmlns:a16="http://schemas.microsoft.com/office/drawing/2014/main" id="{25D56C08-C91C-CF46-B650-E1D07FA8E7E8}"/>
              </a:ext>
            </a:extLst>
          </p:cNvPr>
          <p:cNvGraphicFramePr/>
          <p:nvPr>
            <p:extLst>
              <p:ext uri="{D42A27DB-BD31-4B8C-83A1-F6EECF244321}">
                <p14:modId xmlns:p14="http://schemas.microsoft.com/office/powerpoint/2010/main" val="1392226632"/>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20C15BCA-6F51-5E42-9FF3-505F4AC072EE}"/>
              </a:ext>
            </a:extLst>
          </p:cNvPr>
          <p:cNvSpPr txBox="1"/>
          <p:nvPr/>
        </p:nvSpPr>
        <p:spPr>
          <a:xfrm>
            <a:off x="686244" y="1116655"/>
            <a:ext cx="5069515" cy="369332"/>
          </a:xfrm>
          <a:prstGeom prst="rect">
            <a:avLst/>
          </a:prstGeom>
          <a:solidFill>
            <a:schemeClr val="accent2">
              <a:lumMod val="60000"/>
              <a:lumOff val="40000"/>
            </a:schemeClr>
          </a:solidFill>
        </p:spPr>
        <p:txBody>
          <a:bodyPr wrap="square" rtlCol="0">
            <a:spAutoFit/>
          </a:bodyPr>
          <a:lstStyle/>
          <a:p>
            <a:r>
              <a:rPr lang="en-US" dirty="0"/>
              <a:t>TIME DURATION OF TESTING</a:t>
            </a:r>
          </a:p>
        </p:txBody>
      </p:sp>
      <p:sp>
        <p:nvSpPr>
          <p:cNvPr id="16" name="TextBox 15">
            <a:extLst>
              <a:ext uri="{FF2B5EF4-FFF2-40B4-BE49-F238E27FC236}">
                <a16:creationId xmlns:a16="http://schemas.microsoft.com/office/drawing/2014/main" id="{908F4E4C-F489-4E45-AF01-D98AC4AE5FB1}"/>
              </a:ext>
            </a:extLst>
          </p:cNvPr>
          <p:cNvSpPr txBox="1"/>
          <p:nvPr/>
        </p:nvSpPr>
        <p:spPr>
          <a:xfrm>
            <a:off x="676759" y="4546244"/>
            <a:ext cx="5060371" cy="92333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dirty="0"/>
              <a:t>Smaller sample size</a:t>
            </a:r>
            <a:r>
              <a:rPr lang="en-US" dirty="0">
                <a:sym typeface="Wingdings" pitchFamily="2" charset="2"/>
              </a:rPr>
              <a:t></a:t>
            </a:r>
            <a:r>
              <a:rPr lang="en-US" dirty="0"/>
              <a:t> More time duration</a:t>
            </a:r>
          </a:p>
          <a:p>
            <a:pPr marL="285750" indent="-285750">
              <a:buFont typeface="Arial" panose="020B0604020202020204" pitchFamily="34" charset="0"/>
              <a:buChar char="•"/>
            </a:pPr>
            <a:r>
              <a:rPr lang="en-US" dirty="0"/>
              <a:t>Higher confidence </a:t>
            </a:r>
            <a:r>
              <a:rPr lang="en-US" dirty="0" err="1"/>
              <a:t>interval</a:t>
            </a:r>
            <a:r>
              <a:rPr lang="en-US" dirty="0" err="1">
                <a:sym typeface="Wingdings" pitchFamily="2" charset="2"/>
              </a:rPr>
              <a:t></a:t>
            </a:r>
            <a:r>
              <a:rPr lang="en-US" dirty="0" err="1"/>
              <a:t>More</a:t>
            </a:r>
            <a:r>
              <a:rPr lang="en-US" dirty="0"/>
              <a:t> time duration</a:t>
            </a:r>
          </a:p>
          <a:p>
            <a:pPr marL="285750" indent="-285750">
              <a:buFont typeface="Arial" panose="020B0604020202020204" pitchFamily="34" charset="0"/>
              <a:buChar char="•"/>
            </a:pPr>
            <a:r>
              <a:rPr lang="en-US" dirty="0"/>
              <a:t>Lift </a:t>
            </a:r>
            <a:r>
              <a:rPr lang="en-US" dirty="0" err="1"/>
              <a:t>requirement</a:t>
            </a:r>
            <a:r>
              <a:rPr lang="en-US" dirty="0" err="1">
                <a:sym typeface="Wingdings" pitchFamily="2" charset="2"/>
              </a:rPr>
              <a:t>Impacts</a:t>
            </a:r>
            <a:r>
              <a:rPr lang="en-US" dirty="0"/>
              <a:t> time duration</a:t>
            </a:r>
          </a:p>
        </p:txBody>
      </p:sp>
      <p:sp>
        <p:nvSpPr>
          <p:cNvPr id="17" name="Rectangle: Rounded Corners 832">
            <a:extLst>
              <a:ext uri="{FF2B5EF4-FFF2-40B4-BE49-F238E27FC236}">
                <a16:creationId xmlns:a16="http://schemas.microsoft.com/office/drawing/2014/main" id="{74A90FD5-0889-0C4B-BE82-48FC910E7E9E}"/>
              </a:ext>
            </a:extLst>
          </p:cNvPr>
          <p:cNvSpPr/>
          <p:nvPr/>
        </p:nvSpPr>
        <p:spPr>
          <a:xfrm>
            <a:off x="727066" y="2268486"/>
            <a:ext cx="1070167" cy="106774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833">
            <a:extLst>
              <a:ext uri="{FF2B5EF4-FFF2-40B4-BE49-F238E27FC236}">
                <a16:creationId xmlns:a16="http://schemas.microsoft.com/office/drawing/2014/main" id="{DCB2543F-9566-7149-9640-E1E562DCC603}"/>
              </a:ext>
            </a:extLst>
          </p:cNvPr>
          <p:cNvSpPr/>
          <p:nvPr/>
        </p:nvSpPr>
        <p:spPr>
          <a:xfrm>
            <a:off x="2043029" y="2266793"/>
            <a:ext cx="1070167" cy="10677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834">
            <a:extLst>
              <a:ext uri="{FF2B5EF4-FFF2-40B4-BE49-F238E27FC236}">
                <a16:creationId xmlns:a16="http://schemas.microsoft.com/office/drawing/2014/main" id="{FD15692F-C9BF-C744-B215-6FC8D414E8A1}"/>
              </a:ext>
            </a:extLst>
          </p:cNvPr>
          <p:cNvSpPr/>
          <p:nvPr/>
        </p:nvSpPr>
        <p:spPr>
          <a:xfrm>
            <a:off x="3358992" y="2277997"/>
            <a:ext cx="1100650" cy="104435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0F8423-51C7-F64A-9E07-4519F4E00AE4}"/>
              </a:ext>
            </a:extLst>
          </p:cNvPr>
          <p:cNvSpPr txBox="1"/>
          <p:nvPr/>
        </p:nvSpPr>
        <p:spPr>
          <a:xfrm>
            <a:off x="683217" y="1567011"/>
            <a:ext cx="5069515" cy="369332"/>
          </a:xfrm>
          <a:prstGeom prst="rect">
            <a:avLst/>
          </a:prstGeom>
          <a:solidFill>
            <a:schemeClr val="accent2">
              <a:lumMod val="20000"/>
              <a:lumOff val="80000"/>
            </a:schemeClr>
          </a:solidFill>
        </p:spPr>
        <p:txBody>
          <a:bodyPr wrap="square" rtlCol="0">
            <a:spAutoFit/>
          </a:bodyPr>
          <a:lstStyle/>
          <a:p>
            <a:r>
              <a:rPr lang="en-US" dirty="0"/>
              <a:t>Fundamental Blocks of A/B Testing</a:t>
            </a:r>
          </a:p>
        </p:txBody>
      </p:sp>
      <p:sp>
        <p:nvSpPr>
          <p:cNvPr id="22" name="TextBox 21">
            <a:extLst>
              <a:ext uri="{FF2B5EF4-FFF2-40B4-BE49-F238E27FC236}">
                <a16:creationId xmlns:a16="http://schemas.microsoft.com/office/drawing/2014/main" id="{6F954B19-EFA0-EB4D-ACC5-DF48179D626B}"/>
              </a:ext>
            </a:extLst>
          </p:cNvPr>
          <p:cNvSpPr txBox="1"/>
          <p:nvPr/>
        </p:nvSpPr>
        <p:spPr>
          <a:xfrm>
            <a:off x="676758" y="4102675"/>
            <a:ext cx="5060370" cy="369332"/>
          </a:xfrm>
          <a:prstGeom prst="rect">
            <a:avLst/>
          </a:prstGeom>
          <a:solidFill>
            <a:schemeClr val="accent2">
              <a:lumMod val="20000"/>
              <a:lumOff val="80000"/>
            </a:schemeClr>
          </a:solidFill>
        </p:spPr>
        <p:txBody>
          <a:bodyPr wrap="square" rtlCol="0">
            <a:spAutoFit/>
          </a:bodyPr>
          <a:lstStyle/>
          <a:p>
            <a:r>
              <a:rPr lang="en-US" dirty="0"/>
              <a:t>Potential Business Requirements</a:t>
            </a:r>
          </a:p>
        </p:txBody>
      </p:sp>
      <p:sp>
        <p:nvSpPr>
          <p:cNvPr id="23" name="TextBox 22">
            <a:extLst>
              <a:ext uri="{FF2B5EF4-FFF2-40B4-BE49-F238E27FC236}">
                <a16:creationId xmlns:a16="http://schemas.microsoft.com/office/drawing/2014/main" id="{0BD24F54-85E9-4B4D-99A2-74253E35F3B3}"/>
              </a:ext>
            </a:extLst>
          </p:cNvPr>
          <p:cNvSpPr txBox="1"/>
          <p:nvPr/>
        </p:nvSpPr>
        <p:spPr>
          <a:xfrm>
            <a:off x="676757" y="5734350"/>
            <a:ext cx="5060371" cy="923330"/>
          </a:xfrm>
          <a:prstGeom prst="rect">
            <a:avLst/>
          </a:prstGeom>
          <a:solidFill>
            <a:schemeClr val="accent6">
              <a:lumMod val="20000"/>
              <a:lumOff val="80000"/>
            </a:schemeClr>
          </a:solidFill>
        </p:spPr>
        <p:txBody>
          <a:bodyPr wrap="square" rtlCol="0">
            <a:spAutoFit/>
          </a:bodyPr>
          <a:lstStyle/>
          <a:p>
            <a:r>
              <a:rPr lang="en-US" b="1" dirty="0"/>
              <a:t>CONCLUSION</a:t>
            </a:r>
            <a:r>
              <a:rPr lang="en-US" dirty="0"/>
              <a:t>: Based on business requirements around confidence interval and lift, the experiment can be run longer</a:t>
            </a:r>
          </a:p>
        </p:txBody>
      </p:sp>
      <p:sp>
        <p:nvSpPr>
          <p:cNvPr id="24" name="TextBox 23">
            <a:extLst>
              <a:ext uri="{FF2B5EF4-FFF2-40B4-BE49-F238E27FC236}">
                <a16:creationId xmlns:a16="http://schemas.microsoft.com/office/drawing/2014/main" id="{B38DC585-DB02-1D4A-B7F7-66992CFAFAB0}"/>
              </a:ext>
            </a:extLst>
          </p:cNvPr>
          <p:cNvSpPr txBox="1"/>
          <p:nvPr/>
        </p:nvSpPr>
        <p:spPr>
          <a:xfrm>
            <a:off x="6123347" y="1095166"/>
            <a:ext cx="5697352" cy="400110"/>
          </a:xfrm>
          <a:prstGeom prst="rect">
            <a:avLst/>
          </a:prstGeom>
          <a:solidFill>
            <a:schemeClr val="accent2">
              <a:lumMod val="60000"/>
              <a:lumOff val="40000"/>
            </a:schemeClr>
          </a:solidFill>
        </p:spPr>
        <p:txBody>
          <a:bodyPr wrap="square" rtlCol="0">
            <a:spAutoFit/>
          </a:bodyPr>
          <a:lstStyle/>
          <a:p>
            <a:r>
              <a:rPr lang="en-US" sz="2000" dirty="0"/>
              <a:t>RANDOMIZED BLOCK DESIGN (ANCOVA)</a:t>
            </a:r>
          </a:p>
        </p:txBody>
      </p:sp>
      <p:sp>
        <p:nvSpPr>
          <p:cNvPr id="27" name="Sev02">
            <a:extLst>
              <a:ext uri="{FF2B5EF4-FFF2-40B4-BE49-F238E27FC236}">
                <a16:creationId xmlns:a16="http://schemas.microsoft.com/office/drawing/2014/main" id="{0E098DC1-9774-C443-82CE-28715935674A}"/>
              </a:ext>
            </a:extLst>
          </p:cNvPr>
          <p:cNvSpPr/>
          <p:nvPr/>
        </p:nvSpPr>
        <p:spPr>
          <a:xfrm>
            <a:off x="6448519" y="1896386"/>
            <a:ext cx="1053626" cy="10550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cxnSp>
        <p:nvCxnSpPr>
          <p:cNvPr id="29" name="Straight Arrow Connector 28">
            <a:extLst>
              <a:ext uri="{FF2B5EF4-FFF2-40B4-BE49-F238E27FC236}">
                <a16:creationId xmlns:a16="http://schemas.microsoft.com/office/drawing/2014/main" id="{3D353DFB-500F-E245-9BC3-66F6BE391F30}"/>
              </a:ext>
            </a:extLst>
          </p:cNvPr>
          <p:cNvCxnSpPr>
            <a:cxnSpLocks/>
          </p:cNvCxnSpPr>
          <p:nvPr/>
        </p:nvCxnSpPr>
        <p:spPr>
          <a:xfrm flipH="1">
            <a:off x="7455152" y="1511768"/>
            <a:ext cx="1002988" cy="4876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ev02">
            <a:extLst>
              <a:ext uri="{FF2B5EF4-FFF2-40B4-BE49-F238E27FC236}">
                <a16:creationId xmlns:a16="http://schemas.microsoft.com/office/drawing/2014/main" id="{C9823A64-7B95-574E-879A-A81125776E2C}"/>
              </a:ext>
            </a:extLst>
          </p:cNvPr>
          <p:cNvSpPr/>
          <p:nvPr/>
        </p:nvSpPr>
        <p:spPr>
          <a:xfrm>
            <a:off x="7631225" y="2530273"/>
            <a:ext cx="1053626" cy="10550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33" name="Sev02">
            <a:extLst>
              <a:ext uri="{FF2B5EF4-FFF2-40B4-BE49-F238E27FC236}">
                <a16:creationId xmlns:a16="http://schemas.microsoft.com/office/drawing/2014/main" id="{EEBF9C5E-45AC-E64D-8DBB-A26415725E7A}"/>
              </a:ext>
            </a:extLst>
          </p:cNvPr>
          <p:cNvSpPr/>
          <p:nvPr/>
        </p:nvSpPr>
        <p:spPr>
          <a:xfrm>
            <a:off x="10342666" y="2146759"/>
            <a:ext cx="1053626" cy="10550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cxnSp>
        <p:nvCxnSpPr>
          <p:cNvPr id="36" name="Straight Arrow Connector 35">
            <a:extLst>
              <a:ext uri="{FF2B5EF4-FFF2-40B4-BE49-F238E27FC236}">
                <a16:creationId xmlns:a16="http://schemas.microsoft.com/office/drawing/2014/main" id="{53622A98-99E7-E245-BAEA-BD6A8677CB82}"/>
              </a:ext>
            </a:extLst>
          </p:cNvPr>
          <p:cNvCxnSpPr>
            <a:cxnSpLocks/>
          </p:cNvCxnSpPr>
          <p:nvPr/>
        </p:nvCxnSpPr>
        <p:spPr>
          <a:xfrm flipH="1">
            <a:off x="8458141" y="1511768"/>
            <a:ext cx="387994" cy="1018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61B979-3A86-3A40-A44D-51921BB0CFD0}"/>
              </a:ext>
            </a:extLst>
          </p:cNvPr>
          <p:cNvCxnSpPr>
            <a:cxnSpLocks/>
          </p:cNvCxnSpPr>
          <p:nvPr/>
        </p:nvCxnSpPr>
        <p:spPr>
          <a:xfrm>
            <a:off x="9170551" y="1498648"/>
            <a:ext cx="329253" cy="112262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6FD276-1409-ED45-8AEE-D6514B947FBA}"/>
              </a:ext>
            </a:extLst>
          </p:cNvPr>
          <p:cNvCxnSpPr>
            <a:cxnSpLocks/>
          </p:cNvCxnSpPr>
          <p:nvPr/>
        </p:nvCxnSpPr>
        <p:spPr>
          <a:xfrm>
            <a:off x="9499804" y="1498648"/>
            <a:ext cx="915714" cy="75190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D16D5074-6135-5E43-A011-602AECA1C263}"/>
              </a:ext>
            </a:extLst>
          </p:cNvPr>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6434727" y="1836881"/>
            <a:ext cx="1097102" cy="1097102"/>
          </a:xfrm>
          <a:prstGeom prst="rect">
            <a:avLst/>
          </a:prstGeom>
        </p:spPr>
      </p:pic>
      <p:pic>
        <p:nvPicPr>
          <p:cNvPr id="46" name="Picture 45" descr="A picture containing logo&#10;&#10;Description automatically generated">
            <a:extLst>
              <a:ext uri="{FF2B5EF4-FFF2-40B4-BE49-F238E27FC236}">
                <a16:creationId xmlns:a16="http://schemas.microsoft.com/office/drawing/2014/main" id="{FAAA93ED-C903-CA48-A0E2-4C130111EEFE}"/>
              </a:ext>
            </a:extLst>
          </p:cNvPr>
          <p:cNvPicPr>
            <a:picLocks noChangeAspect="1"/>
          </p:cNvPicPr>
          <p:nvPr/>
        </p:nvPicPr>
        <p:blipFill rotWithShape="1">
          <a:blip r:embed="rId9">
            <a:clrChange>
              <a:clrFrom>
                <a:srgbClr val="FEFFFF"/>
              </a:clrFrom>
              <a:clrTo>
                <a:srgbClr val="FEFFFF">
                  <a:alpha val="0"/>
                </a:srgbClr>
              </a:clrTo>
            </a:clrChange>
            <a:biLevel thresh="75000"/>
          </a:blip>
          <a:srcRect l="12772" t="24578" r="13726" b="29964"/>
          <a:stretch/>
        </p:blipFill>
        <p:spPr>
          <a:xfrm>
            <a:off x="7792703" y="2854262"/>
            <a:ext cx="730669" cy="488038"/>
          </a:xfrm>
          <a:prstGeom prst="rect">
            <a:avLst/>
          </a:prstGeom>
        </p:spPr>
      </p:pic>
      <p:pic>
        <p:nvPicPr>
          <p:cNvPr id="48" name="Picture 47" descr="Icon&#10;&#10;Description automatically generated">
            <a:extLst>
              <a:ext uri="{FF2B5EF4-FFF2-40B4-BE49-F238E27FC236}">
                <a16:creationId xmlns:a16="http://schemas.microsoft.com/office/drawing/2014/main" id="{75144F27-8709-D54A-9121-F29A8BC87008}"/>
              </a:ext>
            </a:extLst>
          </p:cNvPr>
          <p:cNvPicPr>
            <a:picLocks noChangeAspect="1"/>
          </p:cNvPicPr>
          <p:nvPr/>
        </p:nvPicPr>
        <p:blipFill>
          <a:blip r:embed="rId10">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031984" y="2621268"/>
            <a:ext cx="1055031" cy="1055031"/>
          </a:xfrm>
          <a:prstGeom prst="rect">
            <a:avLst/>
          </a:prstGeom>
        </p:spPr>
      </p:pic>
      <p:pic>
        <p:nvPicPr>
          <p:cNvPr id="50" name="Picture 49" descr="Icon&#10;&#10;Description automatically generated">
            <a:extLst>
              <a:ext uri="{FF2B5EF4-FFF2-40B4-BE49-F238E27FC236}">
                <a16:creationId xmlns:a16="http://schemas.microsoft.com/office/drawing/2014/main" id="{5516DBA8-37E6-9049-B0FA-13067F56DA2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547520" y="2339167"/>
            <a:ext cx="643915" cy="643915"/>
          </a:xfrm>
          <a:prstGeom prst="rect">
            <a:avLst/>
          </a:prstGeom>
        </p:spPr>
      </p:pic>
      <p:sp>
        <p:nvSpPr>
          <p:cNvPr id="53" name="TextBox 52">
            <a:extLst>
              <a:ext uri="{FF2B5EF4-FFF2-40B4-BE49-F238E27FC236}">
                <a16:creationId xmlns:a16="http://schemas.microsoft.com/office/drawing/2014/main" id="{1A054034-05CE-2842-8DE9-5454F3CFF4BA}"/>
              </a:ext>
            </a:extLst>
          </p:cNvPr>
          <p:cNvSpPr txBox="1"/>
          <p:nvPr/>
        </p:nvSpPr>
        <p:spPr>
          <a:xfrm>
            <a:off x="6636456" y="3014106"/>
            <a:ext cx="590880" cy="369332"/>
          </a:xfrm>
          <a:prstGeom prst="rect">
            <a:avLst/>
          </a:prstGeom>
          <a:noFill/>
        </p:spPr>
        <p:txBody>
          <a:bodyPr wrap="square" rtlCol="0">
            <a:spAutoFit/>
          </a:bodyPr>
          <a:lstStyle/>
          <a:p>
            <a:r>
              <a:rPr lang="en-US" dirty="0"/>
              <a:t>Age</a:t>
            </a:r>
          </a:p>
        </p:txBody>
      </p:sp>
      <p:sp>
        <p:nvSpPr>
          <p:cNvPr id="54" name="TextBox 53">
            <a:extLst>
              <a:ext uri="{FF2B5EF4-FFF2-40B4-BE49-F238E27FC236}">
                <a16:creationId xmlns:a16="http://schemas.microsoft.com/office/drawing/2014/main" id="{724E2866-CE5F-9D4B-B7E8-E8E0F20F18E7}"/>
              </a:ext>
            </a:extLst>
          </p:cNvPr>
          <p:cNvSpPr txBox="1"/>
          <p:nvPr/>
        </p:nvSpPr>
        <p:spPr>
          <a:xfrm>
            <a:off x="7660539" y="3636904"/>
            <a:ext cx="1042880" cy="369332"/>
          </a:xfrm>
          <a:prstGeom prst="rect">
            <a:avLst/>
          </a:prstGeom>
          <a:noFill/>
        </p:spPr>
        <p:txBody>
          <a:bodyPr wrap="square" rtlCol="0">
            <a:spAutoFit/>
          </a:bodyPr>
          <a:lstStyle/>
          <a:p>
            <a:r>
              <a:rPr lang="en-US" dirty="0"/>
              <a:t>Gender</a:t>
            </a:r>
          </a:p>
        </p:txBody>
      </p:sp>
      <p:sp>
        <p:nvSpPr>
          <p:cNvPr id="55" name="TextBox 54">
            <a:extLst>
              <a:ext uri="{FF2B5EF4-FFF2-40B4-BE49-F238E27FC236}">
                <a16:creationId xmlns:a16="http://schemas.microsoft.com/office/drawing/2014/main" id="{041370D4-0930-2D4F-885A-3AD2D1B5D286}"/>
              </a:ext>
            </a:extLst>
          </p:cNvPr>
          <p:cNvSpPr txBox="1"/>
          <p:nvPr/>
        </p:nvSpPr>
        <p:spPr>
          <a:xfrm>
            <a:off x="8733854" y="3715374"/>
            <a:ext cx="1917199" cy="369332"/>
          </a:xfrm>
          <a:prstGeom prst="rect">
            <a:avLst/>
          </a:prstGeom>
          <a:noFill/>
        </p:spPr>
        <p:txBody>
          <a:bodyPr wrap="square" rtlCol="0">
            <a:spAutoFit/>
          </a:bodyPr>
          <a:lstStyle/>
          <a:p>
            <a:r>
              <a:rPr lang="en-US" dirty="0"/>
              <a:t>Account Balance</a:t>
            </a:r>
          </a:p>
        </p:txBody>
      </p:sp>
      <p:sp>
        <p:nvSpPr>
          <p:cNvPr id="56" name="TextBox 55">
            <a:extLst>
              <a:ext uri="{FF2B5EF4-FFF2-40B4-BE49-F238E27FC236}">
                <a16:creationId xmlns:a16="http://schemas.microsoft.com/office/drawing/2014/main" id="{31AC3859-77C4-CE4E-A35B-51E26865718F}"/>
              </a:ext>
            </a:extLst>
          </p:cNvPr>
          <p:cNvSpPr txBox="1"/>
          <p:nvPr/>
        </p:nvSpPr>
        <p:spPr>
          <a:xfrm>
            <a:off x="10463865" y="3276297"/>
            <a:ext cx="866641" cy="369332"/>
          </a:xfrm>
          <a:prstGeom prst="rect">
            <a:avLst/>
          </a:prstGeom>
          <a:noFill/>
        </p:spPr>
        <p:txBody>
          <a:bodyPr wrap="square" rtlCol="0">
            <a:spAutoFit/>
          </a:bodyPr>
          <a:lstStyle/>
          <a:p>
            <a:r>
              <a:rPr lang="en-US" dirty="0"/>
              <a:t>Tenure</a:t>
            </a:r>
          </a:p>
        </p:txBody>
      </p:sp>
      <p:sp>
        <p:nvSpPr>
          <p:cNvPr id="63" name="TextBox 62">
            <a:extLst>
              <a:ext uri="{FF2B5EF4-FFF2-40B4-BE49-F238E27FC236}">
                <a16:creationId xmlns:a16="http://schemas.microsoft.com/office/drawing/2014/main" id="{22559EB0-5869-0F46-B53A-616406DBE93B}"/>
              </a:ext>
            </a:extLst>
          </p:cNvPr>
          <p:cNvSpPr txBox="1"/>
          <p:nvPr/>
        </p:nvSpPr>
        <p:spPr>
          <a:xfrm>
            <a:off x="6141359" y="4074962"/>
            <a:ext cx="5679340" cy="400110"/>
          </a:xfrm>
          <a:prstGeom prst="rect">
            <a:avLst/>
          </a:prstGeom>
          <a:solidFill>
            <a:schemeClr val="accent2">
              <a:lumMod val="60000"/>
              <a:lumOff val="40000"/>
            </a:schemeClr>
          </a:solidFill>
        </p:spPr>
        <p:txBody>
          <a:bodyPr wrap="square" rtlCol="0">
            <a:spAutoFit/>
          </a:bodyPr>
          <a:lstStyle/>
          <a:p>
            <a:r>
              <a:rPr lang="en-US" sz="2000" dirty="0"/>
              <a:t>Extra Data Points for Granular Analysis</a:t>
            </a:r>
          </a:p>
        </p:txBody>
      </p:sp>
      <p:pic>
        <p:nvPicPr>
          <p:cNvPr id="66" name="Picture 65" descr="Icon&#10;&#10;Description automatically generated">
            <a:extLst>
              <a:ext uri="{FF2B5EF4-FFF2-40B4-BE49-F238E27FC236}">
                <a16:creationId xmlns:a16="http://schemas.microsoft.com/office/drawing/2014/main" id="{AD93877F-346D-A542-8C96-99DD14D57946}"/>
              </a:ext>
            </a:extLst>
          </p:cNvPr>
          <p:cNvPicPr>
            <a:picLocks noChangeAspect="1"/>
          </p:cNvPicPr>
          <p:nvPr/>
        </p:nvPicPr>
        <p:blipFill>
          <a:blip r:embed="rId12">
            <a:clrChange>
              <a:clrFrom>
                <a:srgbClr val="FFFFFF"/>
              </a:clrFrom>
              <a:clrTo>
                <a:srgbClr val="FFFFFF">
                  <a:alpha val="0"/>
                </a:srgbClr>
              </a:clrTo>
            </a:clrChange>
            <a:duotone>
              <a:schemeClr val="accent6">
                <a:shade val="45000"/>
                <a:satMod val="135000"/>
              </a:schemeClr>
              <a:prstClr val="white"/>
            </a:duotone>
          </a:blip>
          <a:stretch>
            <a:fillRect/>
          </a:stretch>
        </p:blipFill>
        <p:spPr>
          <a:xfrm>
            <a:off x="2167662" y="2341530"/>
            <a:ext cx="860708" cy="860708"/>
          </a:xfrm>
          <a:prstGeom prst="rect">
            <a:avLst/>
          </a:prstGeom>
        </p:spPr>
      </p:pic>
      <p:sp>
        <p:nvSpPr>
          <p:cNvPr id="69" name="TextBox 68">
            <a:extLst>
              <a:ext uri="{FF2B5EF4-FFF2-40B4-BE49-F238E27FC236}">
                <a16:creationId xmlns:a16="http://schemas.microsoft.com/office/drawing/2014/main" id="{F3116D2C-933A-9845-911F-CE7D04AC837B}"/>
              </a:ext>
            </a:extLst>
          </p:cNvPr>
          <p:cNvSpPr txBox="1"/>
          <p:nvPr/>
        </p:nvSpPr>
        <p:spPr>
          <a:xfrm>
            <a:off x="733170" y="3419030"/>
            <a:ext cx="1023784" cy="338554"/>
          </a:xfrm>
          <a:prstGeom prst="rect">
            <a:avLst/>
          </a:prstGeom>
          <a:solidFill>
            <a:schemeClr val="accent6">
              <a:lumMod val="20000"/>
              <a:lumOff val="80000"/>
            </a:schemeClr>
          </a:solidFill>
        </p:spPr>
        <p:txBody>
          <a:bodyPr wrap="square" rtlCol="0">
            <a:spAutoFit/>
          </a:bodyPr>
          <a:lstStyle/>
          <a:p>
            <a:r>
              <a:rPr lang="en-US" sz="1600" dirty="0"/>
              <a:t>Lift</a:t>
            </a:r>
          </a:p>
        </p:txBody>
      </p:sp>
      <p:sp>
        <p:nvSpPr>
          <p:cNvPr id="70" name="TextBox 69">
            <a:extLst>
              <a:ext uri="{FF2B5EF4-FFF2-40B4-BE49-F238E27FC236}">
                <a16:creationId xmlns:a16="http://schemas.microsoft.com/office/drawing/2014/main" id="{072ABC1D-48C6-4F4B-B9DE-23C5A6C26F36}"/>
              </a:ext>
            </a:extLst>
          </p:cNvPr>
          <p:cNvSpPr txBox="1"/>
          <p:nvPr/>
        </p:nvSpPr>
        <p:spPr>
          <a:xfrm>
            <a:off x="1895890" y="3427369"/>
            <a:ext cx="1326063" cy="338554"/>
          </a:xfrm>
          <a:prstGeom prst="rect">
            <a:avLst/>
          </a:prstGeom>
          <a:solidFill>
            <a:schemeClr val="accent6">
              <a:lumMod val="20000"/>
              <a:lumOff val="80000"/>
            </a:schemeClr>
          </a:solidFill>
        </p:spPr>
        <p:txBody>
          <a:bodyPr wrap="square" rtlCol="0">
            <a:spAutoFit/>
          </a:bodyPr>
          <a:lstStyle/>
          <a:p>
            <a:r>
              <a:rPr lang="en-US" sz="1600" dirty="0"/>
              <a:t>Conf. Interval</a:t>
            </a:r>
          </a:p>
        </p:txBody>
      </p:sp>
      <p:sp>
        <p:nvSpPr>
          <p:cNvPr id="71" name="TextBox 70">
            <a:extLst>
              <a:ext uri="{FF2B5EF4-FFF2-40B4-BE49-F238E27FC236}">
                <a16:creationId xmlns:a16="http://schemas.microsoft.com/office/drawing/2014/main" id="{38EF279A-4ECA-7947-9EB7-1D8C3D430ECB}"/>
              </a:ext>
            </a:extLst>
          </p:cNvPr>
          <p:cNvSpPr txBox="1"/>
          <p:nvPr/>
        </p:nvSpPr>
        <p:spPr>
          <a:xfrm>
            <a:off x="3331010" y="3426392"/>
            <a:ext cx="1186360" cy="338554"/>
          </a:xfrm>
          <a:prstGeom prst="rect">
            <a:avLst/>
          </a:prstGeom>
          <a:solidFill>
            <a:schemeClr val="accent6">
              <a:lumMod val="20000"/>
              <a:lumOff val="80000"/>
            </a:schemeClr>
          </a:solidFill>
        </p:spPr>
        <p:txBody>
          <a:bodyPr wrap="square" rtlCol="0">
            <a:spAutoFit/>
          </a:bodyPr>
          <a:lstStyle/>
          <a:p>
            <a:r>
              <a:rPr lang="en-US" sz="1600" dirty="0"/>
              <a:t>Sample Size</a:t>
            </a:r>
          </a:p>
        </p:txBody>
      </p:sp>
      <p:sp>
        <p:nvSpPr>
          <p:cNvPr id="73" name="TextBox 72">
            <a:extLst>
              <a:ext uri="{FF2B5EF4-FFF2-40B4-BE49-F238E27FC236}">
                <a16:creationId xmlns:a16="http://schemas.microsoft.com/office/drawing/2014/main" id="{F046FCB5-AA5C-6346-9F7D-BF60A7FF7F9F}"/>
              </a:ext>
            </a:extLst>
          </p:cNvPr>
          <p:cNvSpPr txBox="1"/>
          <p:nvPr/>
        </p:nvSpPr>
        <p:spPr>
          <a:xfrm>
            <a:off x="4626427" y="3424772"/>
            <a:ext cx="1145957" cy="323165"/>
          </a:xfrm>
          <a:prstGeom prst="rect">
            <a:avLst/>
          </a:prstGeom>
          <a:solidFill>
            <a:schemeClr val="accent6">
              <a:lumMod val="20000"/>
              <a:lumOff val="80000"/>
            </a:schemeClr>
          </a:solidFill>
        </p:spPr>
        <p:txBody>
          <a:bodyPr wrap="square" rtlCol="0">
            <a:spAutoFit/>
          </a:bodyPr>
          <a:lstStyle/>
          <a:p>
            <a:r>
              <a:rPr lang="en-US" sz="1500" dirty="0"/>
              <a:t>$ Constraint</a:t>
            </a:r>
          </a:p>
        </p:txBody>
      </p:sp>
      <p:sp>
        <p:nvSpPr>
          <p:cNvPr id="74" name="Rectangle: Rounded Corners 833">
            <a:extLst>
              <a:ext uri="{FF2B5EF4-FFF2-40B4-BE49-F238E27FC236}">
                <a16:creationId xmlns:a16="http://schemas.microsoft.com/office/drawing/2014/main" id="{75B89C87-CCE2-7F49-ABF0-E69628A417B0}"/>
              </a:ext>
            </a:extLst>
          </p:cNvPr>
          <p:cNvSpPr/>
          <p:nvPr/>
        </p:nvSpPr>
        <p:spPr>
          <a:xfrm>
            <a:off x="4657863" y="2250554"/>
            <a:ext cx="1070167" cy="10677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Icon&#10;&#10;Description automatically generated">
            <a:extLst>
              <a:ext uri="{FF2B5EF4-FFF2-40B4-BE49-F238E27FC236}">
                <a16:creationId xmlns:a16="http://schemas.microsoft.com/office/drawing/2014/main" id="{EBB97547-2B46-9640-8C9C-6F5A80E315BF}"/>
              </a:ext>
            </a:extLst>
          </p:cNvPr>
          <p:cNvPicPr>
            <a:picLocks noChangeAspect="1"/>
          </p:cNvPicPr>
          <p:nvPr/>
        </p:nvPicPr>
        <p:blipFill>
          <a:blip r:embed="rId10">
            <a:clrChange>
              <a:clrFrom>
                <a:srgbClr val="FFFFFF"/>
              </a:clrFrom>
              <a:clrTo>
                <a:srgbClr val="FFFFFF">
                  <a:alpha val="0"/>
                </a:srgbClr>
              </a:clrTo>
            </a:clrChange>
            <a:duotone>
              <a:prstClr val="black"/>
              <a:schemeClr val="accent6">
                <a:tint val="45000"/>
                <a:satMod val="400000"/>
              </a:schemeClr>
            </a:duotone>
          </a:blip>
          <a:stretch>
            <a:fillRect/>
          </a:stretch>
        </p:blipFill>
        <p:spPr>
          <a:xfrm>
            <a:off x="4783070" y="2383056"/>
            <a:ext cx="800882" cy="800882"/>
          </a:xfrm>
          <a:prstGeom prst="rect">
            <a:avLst/>
          </a:prstGeom>
        </p:spPr>
      </p:pic>
      <p:sp>
        <p:nvSpPr>
          <p:cNvPr id="76" name="TextBox 75">
            <a:extLst>
              <a:ext uri="{FF2B5EF4-FFF2-40B4-BE49-F238E27FC236}">
                <a16:creationId xmlns:a16="http://schemas.microsoft.com/office/drawing/2014/main" id="{FDCC5093-BDE7-3E45-9954-7DD0A0ABA6F4}"/>
              </a:ext>
            </a:extLst>
          </p:cNvPr>
          <p:cNvSpPr txBox="1"/>
          <p:nvPr/>
        </p:nvSpPr>
        <p:spPr>
          <a:xfrm>
            <a:off x="6139972" y="4540617"/>
            <a:ext cx="5697352" cy="923330"/>
          </a:xfrm>
          <a:prstGeom prst="rect">
            <a:avLst/>
          </a:prstGeom>
          <a:solidFill>
            <a:schemeClr val="accent6">
              <a:lumMod val="20000"/>
              <a:lumOff val="80000"/>
            </a:schemeClr>
          </a:solidFill>
        </p:spPr>
        <p:txBody>
          <a:bodyPr wrap="square" rtlCol="0">
            <a:spAutoFit/>
          </a:bodyPr>
          <a:lstStyle/>
          <a:p>
            <a:r>
              <a:rPr lang="en-US" b="1" dirty="0"/>
              <a:t>SUCCESS METRIC: </a:t>
            </a:r>
            <a:r>
              <a:rPr lang="en-US" dirty="0"/>
              <a:t>‘Company Sales’ can be used as a success metric to compare performance of the groups, assuming the aim of the digital process to be commercial</a:t>
            </a:r>
          </a:p>
        </p:txBody>
      </p:sp>
      <p:sp>
        <p:nvSpPr>
          <p:cNvPr id="77" name="TextBox 76">
            <a:extLst>
              <a:ext uri="{FF2B5EF4-FFF2-40B4-BE49-F238E27FC236}">
                <a16:creationId xmlns:a16="http://schemas.microsoft.com/office/drawing/2014/main" id="{9A808B17-2320-8441-AAB5-9483CE387105}"/>
              </a:ext>
            </a:extLst>
          </p:cNvPr>
          <p:cNvSpPr txBox="1"/>
          <p:nvPr/>
        </p:nvSpPr>
        <p:spPr>
          <a:xfrm>
            <a:off x="6134099" y="5481359"/>
            <a:ext cx="5697352" cy="1200329"/>
          </a:xfrm>
          <a:prstGeom prst="rect">
            <a:avLst/>
          </a:prstGeom>
          <a:solidFill>
            <a:schemeClr val="accent6">
              <a:lumMod val="20000"/>
              <a:lumOff val="80000"/>
            </a:schemeClr>
          </a:solidFill>
        </p:spPr>
        <p:txBody>
          <a:bodyPr wrap="square" rtlCol="0">
            <a:spAutoFit/>
          </a:bodyPr>
          <a:lstStyle/>
          <a:p>
            <a:r>
              <a:rPr lang="en-US" b="1" dirty="0"/>
              <a:t>DEMOGRAPHIC DATA: </a:t>
            </a:r>
            <a:r>
              <a:rPr lang="en-US" dirty="0"/>
              <a:t>Details like ‘Household Income’, ‘Marital Status’, ‘Race’, ‘Ethnicity’, ‘Education’, ‘Employment Status’ can be used for further randomization of samples</a:t>
            </a:r>
          </a:p>
        </p:txBody>
      </p:sp>
      <p:pic>
        <p:nvPicPr>
          <p:cNvPr id="87" name="Picture 86" descr="Icon&#10;&#10;Description automatically generated">
            <a:extLst>
              <a:ext uri="{FF2B5EF4-FFF2-40B4-BE49-F238E27FC236}">
                <a16:creationId xmlns:a16="http://schemas.microsoft.com/office/drawing/2014/main" id="{DE74056D-7A44-E94A-B7AC-7BF824AD0C9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3436329" y="2340616"/>
            <a:ext cx="966599" cy="966599"/>
          </a:xfrm>
          <a:prstGeom prst="rect">
            <a:avLst/>
          </a:prstGeom>
        </p:spPr>
      </p:pic>
      <p:pic>
        <p:nvPicPr>
          <p:cNvPr id="3" name="Picture 2" descr="Shape, arrow&#10;&#10;Description automatically generated">
            <a:extLst>
              <a:ext uri="{FF2B5EF4-FFF2-40B4-BE49-F238E27FC236}">
                <a16:creationId xmlns:a16="http://schemas.microsoft.com/office/drawing/2014/main" id="{BA5DEDD7-1BB1-4843-9C2A-B18E6B70765C}"/>
              </a:ext>
            </a:extLst>
          </p:cNvPr>
          <p:cNvPicPr>
            <a:picLocks noChangeAspect="1"/>
          </p:cNvPicPr>
          <p:nvPr/>
        </p:nvPicPr>
        <p:blipFill>
          <a:blip r:embed="rId14">
            <a:clrChange>
              <a:clrFrom>
                <a:srgbClr val="FFFFFF"/>
              </a:clrFrom>
              <a:clrTo>
                <a:srgbClr val="FFFFFF">
                  <a:alpha val="0"/>
                </a:srgbClr>
              </a:clrTo>
            </a:clrChange>
            <a:biLevel thresh="75000"/>
          </a:blip>
          <a:stretch>
            <a:fillRect/>
          </a:stretch>
        </p:blipFill>
        <p:spPr>
          <a:xfrm>
            <a:off x="877481" y="2398050"/>
            <a:ext cx="717237" cy="717237"/>
          </a:xfrm>
          <a:prstGeom prst="rect">
            <a:avLst/>
          </a:prstGeom>
        </p:spPr>
      </p:pic>
    </p:spTree>
    <p:extLst>
      <p:ext uri="{BB962C8B-B14F-4D97-AF65-F5344CB8AC3E}">
        <p14:creationId xmlns:p14="http://schemas.microsoft.com/office/powerpoint/2010/main" val="131289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EF8B21-6CBB-7949-85B8-826FF4C434A6}"/>
              </a:ext>
            </a:extLst>
          </p:cNvPr>
          <p:cNvSpPr>
            <a:spLocks noGrp="1"/>
          </p:cNvSpPr>
          <p:nvPr>
            <p:ph type="sldNum" sz="quarter" idx="12"/>
          </p:nvPr>
        </p:nvSpPr>
        <p:spPr/>
        <p:txBody>
          <a:bodyPr/>
          <a:lstStyle/>
          <a:p>
            <a:fld id="{DC38E6AA-ABD0-FE41-9EE5-97C46D2F0330}" type="slidenum">
              <a:rPr lang="en-US" smtClean="0"/>
              <a:t>31</a:t>
            </a:fld>
            <a:endParaRPr lang="en-US"/>
          </a:p>
        </p:txBody>
      </p:sp>
      <p:sp>
        <p:nvSpPr>
          <p:cNvPr id="5" name="Title 1">
            <a:extLst>
              <a:ext uri="{FF2B5EF4-FFF2-40B4-BE49-F238E27FC236}">
                <a16:creationId xmlns:a16="http://schemas.microsoft.com/office/drawing/2014/main" id="{A37E6BCA-7C1C-A146-AA56-6B546343D0F5}"/>
              </a:ext>
            </a:extLst>
          </p:cNvPr>
          <p:cNvSpPr>
            <a:spLocks noGrp="1"/>
          </p:cNvSpPr>
          <p:nvPr>
            <p:ph type="title"/>
          </p:nvPr>
        </p:nvSpPr>
        <p:spPr>
          <a:xfrm>
            <a:off x="4535719" y="2633104"/>
            <a:ext cx="3386562" cy="895646"/>
          </a:xfrm>
        </p:spPr>
        <p:txBody>
          <a:bodyPr>
            <a:noAutofit/>
          </a:bodyPr>
          <a:lstStyle/>
          <a:p>
            <a:r>
              <a:rPr lang="en-US" sz="4000" b="1" dirty="0">
                <a:latin typeface="+mn-lt"/>
              </a:rPr>
              <a:t>THANK YOU!</a:t>
            </a:r>
          </a:p>
        </p:txBody>
      </p:sp>
    </p:spTree>
    <p:extLst>
      <p:ext uri="{BB962C8B-B14F-4D97-AF65-F5344CB8AC3E}">
        <p14:creationId xmlns:p14="http://schemas.microsoft.com/office/powerpoint/2010/main" val="127537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ev01">
            <a:extLst>
              <a:ext uri="{FF2B5EF4-FFF2-40B4-BE49-F238E27FC236}">
                <a16:creationId xmlns:a16="http://schemas.microsoft.com/office/drawing/2014/main" id="{888E242D-83C8-634B-811B-DF71BE176B06}"/>
              </a:ext>
            </a:extLst>
          </p:cNvPr>
          <p:cNvSpPr/>
          <p:nvPr/>
        </p:nvSpPr>
        <p:spPr>
          <a:xfrm>
            <a:off x="1181368" y="1972095"/>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16" name="Sev01">
            <a:extLst>
              <a:ext uri="{FF2B5EF4-FFF2-40B4-BE49-F238E27FC236}">
                <a16:creationId xmlns:a16="http://schemas.microsoft.com/office/drawing/2014/main" id="{1F477E8A-2C2D-8A40-AD05-5AD8022277A5}"/>
              </a:ext>
            </a:extLst>
          </p:cNvPr>
          <p:cNvSpPr/>
          <p:nvPr/>
        </p:nvSpPr>
        <p:spPr>
          <a:xfrm>
            <a:off x="1181368" y="2584771"/>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6" name="Slide Number Placeholder 5">
            <a:extLst>
              <a:ext uri="{FF2B5EF4-FFF2-40B4-BE49-F238E27FC236}">
                <a16:creationId xmlns:a16="http://schemas.microsoft.com/office/drawing/2014/main" id="{4BC13F87-1A89-4BF7-989D-30A98EAA8FF2}"/>
              </a:ext>
            </a:extLst>
          </p:cNvPr>
          <p:cNvSpPr>
            <a:spLocks noGrp="1"/>
          </p:cNvSpPr>
          <p:nvPr>
            <p:ph type="sldNum" sz="quarter" idx="12"/>
          </p:nvPr>
        </p:nvSpPr>
        <p:spPr/>
        <p:txBody>
          <a:bodyPr/>
          <a:lstStyle/>
          <a:p>
            <a:fld id="{DC38E6AA-ABD0-FE41-9EE5-97C46D2F0330}" type="slidenum">
              <a:rPr lang="en-US" smtClean="0"/>
              <a:t>4</a:t>
            </a:fld>
            <a:endParaRPr lang="en-US"/>
          </a:p>
        </p:txBody>
      </p:sp>
      <p:sp>
        <p:nvSpPr>
          <p:cNvPr id="7" name="Title 1">
            <a:extLst>
              <a:ext uri="{FF2B5EF4-FFF2-40B4-BE49-F238E27FC236}">
                <a16:creationId xmlns:a16="http://schemas.microsoft.com/office/drawing/2014/main" id="{D7C89BED-6D72-3E49-B907-D36C30BFDF9E}"/>
              </a:ext>
            </a:extLst>
          </p:cNvPr>
          <p:cNvSpPr txBox="1">
            <a:spLocks/>
          </p:cNvSpPr>
          <p:nvPr/>
        </p:nvSpPr>
        <p:spPr>
          <a:xfrm>
            <a:off x="644800" y="428690"/>
            <a:ext cx="5042095" cy="1132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rPr>
              <a:t>DATA OVERVIEW</a:t>
            </a:r>
          </a:p>
        </p:txBody>
      </p:sp>
      <p:graphicFrame>
        <p:nvGraphicFramePr>
          <p:cNvPr id="8" name="Diagram 7">
            <a:extLst>
              <a:ext uri="{FF2B5EF4-FFF2-40B4-BE49-F238E27FC236}">
                <a16:creationId xmlns:a16="http://schemas.microsoft.com/office/drawing/2014/main" id="{51C2F26E-1587-3141-8A14-9D0EBFD63C4E}"/>
              </a:ext>
            </a:extLst>
          </p:cNvPr>
          <p:cNvGraphicFramePr/>
          <p:nvPr>
            <p:extLst>
              <p:ext uri="{D42A27DB-BD31-4B8C-83A1-F6EECF244321}">
                <p14:modId xmlns:p14="http://schemas.microsoft.com/office/powerpoint/2010/main" val="2510171070"/>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837C979-99F9-434B-A170-5159B939DD63}"/>
              </a:ext>
            </a:extLst>
          </p:cNvPr>
          <p:cNvSpPr txBox="1"/>
          <p:nvPr/>
        </p:nvSpPr>
        <p:spPr>
          <a:xfrm>
            <a:off x="1209184" y="2673214"/>
            <a:ext cx="576776" cy="369332"/>
          </a:xfrm>
          <a:prstGeom prst="rect">
            <a:avLst/>
          </a:prstGeom>
          <a:noFill/>
        </p:spPr>
        <p:txBody>
          <a:bodyPr wrap="square" rtlCol="0">
            <a:spAutoFit/>
          </a:bodyPr>
          <a:lstStyle/>
          <a:p>
            <a:r>
              <a:rPr lang="en-US" dirty="0"/>
              <a:t>DS2</a:t>
            </a:r>
          </a:p>
        </p:txBody>
      </p:sp>
      <p:graphicFrame>
        <p:nvGraphicFramePr>
          <p:cNvPr id="13" name="Table 13">
            <a:extLst>
              <a:ext uri="{FF2B5EF4-FFF2-40B4-BE49-F238E27FC236}">
                <a16:creationId xmlns:a16="http://schemas.microsoft.com/office/drawing/2014/main" id="{00086335-3E99-F644-A23E-877B2AA65792}"/>
              </a:ext>
            </a:extLst>
          </p:cNvPr>
          <p:cNvGraphicFramePr>
            <a:graphicFrameLocks noGrp="1"/>
          </p:cNvGraphicFramePr>
          <p:nvPr>
            <p:extLst>
              <p:ext uri="{D42A27DB-BD31-4B8C-83A1-F6EECF244321}">
                <p14:modId xmlns:p14="http://schemas.microsoft.com/office/powerpoint/2010/main" val="2182237497"/>
              </p:ext>
            </p:extLst>
          </p:nvPr>
        </p:nvGraphicFramePr>
        <p:xfrm>
          <a:off x="2049941" y="1505413"/>
          <a:ext cx="7886429" cy="2882880"/>
        </p:xfrm>
        <a:graphic>
          <a:graphicData uri="http://schemas.openxmlformats.org/drawingml/2006/table">
            <a:tbl>
              <a:tblPr firstRow="1" bandRow="1">
                <a:tableStyleId>{46F890A9-2807-4EBB-B81D-B2AA78EC7F39}</a:tableStyleId>
              </a:tblPr>
              <a:tblGrid>
                <a:gridCol w="4006475">
                  <a:extLst>
                    <a:ext uri="{9D8B030D-6E8A-4147-A177-3AD203B41FA5}">
                      <a16:colId xmlns:a16="http://schemas.microsoft.com/office/drawing/2014/main" val="4160406230"/>
                    </a:ext>
                  </a:extLst>
                </a:gridCol>
                <a:gridCol w="3879954">
                  <a:extLst>
                    <a:ext uri="{9D8B030D-6E8A-4147-A177-3AD203B41FA5}">
                      <a16:colId xmlns:a16="http://schemas.microsoft.com/office/drawing/2014/main" val="3247931633"/>
                    </a:ext>
                  </a:extLst>
                </a:gridCol>
              </a:tblGrid>
              <a:tr h="576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DATASET</a:t>
                      </a:r>
                      <a:endParaRPr lang="en-US" sz="1800" b="1" i="0" dirty="0">
                        <a:effectLst/>
                      </a:endParaRPr>
                    </a:p>
                  </a:txBody>
                  <a:tcPr/>
                </a:tc>
                <a:tc>
                  <a:txBody>
                    <a:bodyPr/>
                    <a:lstStyle/>
                    <a:p>
                      <a:r>
                        <a:rPr lang="en-US" dirty="0"/>
                        <a:t>NUMBER OF RECORDS</a:t>
                      </a:r>
                    </a:p>
                  </a:txBody>
                  <a:tcPr/>
                </a:tc>
                <a:extLst>
                  <a:ext uri="{0D108BD9-81ED-4DB2-BD59-A6C34878D82A}">
                    <a16:rowId xmlns:a16="http://schemas.microsoft.com/office/drawing/2014/main" val="4202200543"/>
                  </a:ext>
                </a:extLst>
              </a:tr>
              <a:tr h="576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Client Demographic Information</a:t>
                      </a:r>
                      <a:endParaRPr lang="en-US" sz="1800" b="0" i="1" dirty="0">
                        <a:effectLst/>
                      </a:endParaRPr>
                    </a:p>
                  </a:txBody>
                  <a:tcPr/>
                </a:tc>
                <a:tc>
                  <a:txBody>
                    <a:bodyPr/>
                    <a:lstStyle/>
                    <a:p>
                      <a:r>
                        <a:rPr lang="en-US" dirty="0"/>
                        <a:t>70609</a:t>
                      </a:r>
                    </a:p>
                  </a:txBody>
                  <a:tcPr/>
                </a:tc>
                <a:extLst>
                  <a:ext uri="{0D108BD9-81ED-4DB2-BD59-A6C34878D82A}">
                    <a16:rowId xmlns:a16="http://schemas.microsoft.com/office/drawing/2014/main" val="2329553066"/>
                  </a:ext>
                </a:extLst>
              </a:tr>
              <a:tr h="576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Web Hit Activity- Part 1</a:t>
                      </a:r>
                    </a:p>
                  </a:txBody>
                  <a:tcPr/>
                </a:tc>
                <a:tc>
                  <a:txBody>
                    <a:bodyPr/>
                    <a:lstStyle/>
                    <a:p>
                      <a:r>
                        <a:rPr lang="en-US" dirty="0"/>
                        <a:t>343141</a:t>
                      </a:r>
                    </a:p>
                  </a:txBody>
                  <a:tcPr/>
                </a:tc>
                <a:extLst>
                  <a:ext uri="{0D108BD9-81ED-4DB2-BD59-A6C34878D82A}">
                    <a16:rowId xmlns:a16="http://schemas.microsoft.com/office/drawing/2014/main" val="3828946815"/>
                  </a:ext>
                </a:extLst>
              </a:tr>
              <a:tr h="576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Web Hit Activity- Part 2</a:t>
                      </a:r>
                    </a:p>
                  </a:txBody>
                  <a:tcPr/>
                </a:tc>
                <a:tc>
                  <a:txBody>
                    <a:bodyPr/>
                    <a:lstStyle/>
                    <a:p>
                      <a:r>
                        <a:rPr lang="en-US" dirty="0"/>
                        <a:t>412264</a:t>
                      </a:r>
                    </a:p>
                  </a:txBody>
                  <a:tcPr/>
                </a:tc>
                <a:extLst>
                  <a:ext uri="{0D108BD9-81ED-4DB2-BD59-A6C34878D82A}">
                    <a16:rowId xmlns:a16="http://schemas.microsoft.com/office/drawing/2014/main" val="266239501"/>
                  </a:ext>
                </a:extLst>
              </a:tr>
              <a:tr h="576576">
                <a:tc>
                  <a:txBody>
                    <a:bodyPr/>
                    <a:lstStyle/>
                    <a:p>
                      <a:r>
                        <a:rPr lang="en-US" dirty="0"/>
                        <a:t>Group Classification</a:t>
                      </a:r>
                    </a:p>
                  </a:txBody>
                  <a:tcPr/>
                </a:tc>
                <a:tc>
                  <a:txBody>
                    <a:bodyPr/>
                    <a:lstStyle/>
                    <a:p>
                      <a:r>
                        <a:rPr lang="en-US" dirty="0"/>
                        <a:t>70609</a:t>
                      </a:r>
                    </a:p>
                  </a:txBody>
                  <a:tcPr/>
                </a:tc>
                <a:extLst>
                  <a:ext uri="{0D108BD9-81ED-4DB2-BD59-A6C34878D82A}">
                    <a16:rowId xmlns:a16="http://schemas.microsoft.com/office/drawing/2014/main" val="466872169"/>
                  </a:ext>
                </a:extLst>
              </a:tr>
            </a:tbl>
          </a:graphicData>
        </a:graphic>
      </p:graphicFrame>
      <p:sp>
        <p:nvSpPr>
          <p:cNvPr id="17" name="Sev01">
            <a:extLst>
              <a:ext uri="{FF2B5EF4-FFF2-40B4-BE49-F238E27FC236}">
                <a16:creationId xmlns:a16="http://schemas.microsoft.com/office/drawing/2014/main" id="{2ECBA51C-48ED-C744-B4FF-72BE5FB9DD50}"/>
              </a:ext>
            </a:extLst>
          </p:cNvPr>
          <p:cNvSpPr/>
          <p:nvPr/>
        </p:nvSpPr>
        <p:spPr>
          <a:xfrm>
            <a:off x="1178705" y="3205999"/>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19" name="TextBox 18">
            <a:extLst>
              <a:ext uri="{FF2B5EF4-FFF2-40B4-BE49-F238E27FC236}">
                <a16:creationId xmlns:a16="http://schemas.microsoft.com/office/drawing/2014/main" id="{F9DC1952-1E52-3E48-8025-8DBE9C9705F4}"/>
              </a:ext>
            </a:extLst>
          </p:cNvPr>
          <p:cNvSpPr txBox="1"/>
          <p:nvPr/>
        </p:nvSpPr>
        <p:spPr>
          <a:xfrm>
            <a:off x="1221227" y="2072478"/>
            <a:ext cx="576776" cy="369332"/>
          </a:xfrm>
          <a:prstGeom prst="rect">
            <a:avLst/>
          </a:prstGeom>
          <a:noFill/>
        </p:spPr>
        <p:txBody>
          <a:bodyPr wrap="square" rtlCol="0">
            <a:spAutoFit/>
          </a:bodyPr>
          <a:lstStyle/>
          <a:p>
            <a:r>
              <a:rPr lang="en-US" dirty="0"/>
              <a:t>DS1</a:t>
            </a:r>
          </a:p>
        </p:txBody>
      </p:sp>
      <p:sp>
        <p:nvSpPr>
          <p:cNvPr id="18" name="Sev01">
            <a:extLst>
              <a:ext uri="{FF2B5EF4-FFF2-40B4-BE49-F238E27FC236}">
                <a16:creationId xmlns:a16="http://schemas.microsoft.com/office/drawing/2014/main" id="{374FE909-EA9D-5749-AB74-95D57E124689}"/>
              </a:ext>
            </a:extLst>
          </p:cNvPr>
          <p:cNvSpPr/>
          <p:nvPr/>
        </p:nvSpPr>
        <p:spPr>
          <a:xfrm>
            <a:off x="1178705" y="3818163"/>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20" name="TextBox 19">
            <a:extLst>
              <a:ext uri="{FF2B5EF4-FFF2-40B4-BE49-F238E27FC236}">
                <a16:creationId xmlns:a16="http://schemas.microsoft.com/office/drawing/2014/main" id="{E3CDEDA4-4A78-3A42-9B3A-40D40E4C020B}"/>
              </a:ext>
            </a:extLst>
          </p:cNvPr>
          <p:cNvSpPr txBox="1"/>
          <p:nvPr/>
        </p:nvSpPr>
        <p:spPr>
          <a:xfrm>
            <a:off x="1188047" y="3928561"/>
            <a:ext cx="576776" cy="369332"/>
          </a:xfrm>
          <a:prstGeom prst="rect">
            <a:avLst/>
          </a:prstGeom>
          <a:noFill/>
        </p:spPr>
        <p:txBody>
          <a:bodyPr wrap="square" rtlCol="0">
            <a:spAutoFit/>
          </a:bodyPr>
          <a:lstStyle/>
          <a:p>
            <a:r>
              <a:rPr lang="en-US" dirty="0"/>
              <a:t>DS4</a:t>
            </a:r>
          </a:p>
        </p:txBody>
      </p:sp>
      <p:sp>
        <p:nvSpPr>
          <p:cNvPr id="21" name="TextBox 20">
            <a:extLst>
              <a:ext uri="{FF2B5EF4-FFF2-40B4-BE49-F238E27FC236}">
                <a16:creationId xmlns:a16="http://schemas.microsoft.com/office/drawing/2014/main" id="{3A652ABE-3DB6-AF4B-B8CE-A3BB17A06FC5}"/>
              </a:ext>
            </a:extLst>
          </p:cNvPr>
          <p:cNvSpPr txBox="1"/>
          <p:nvPr/>
        </p:nvSpPr>
        <p:spPr>
          <a:xfrm>
            <a:off x="1181369" y="3297892"/>
            <a:ext cx="576776" cy="369332"/>
          </a:xfrm>
          <a:prstGeom prst="rect">
            <a:avLst/>
          </a:prstGeom>
          <a:noFill/>
        </p:spPr>
        <p:txBody>
          <a:bodyPr wrap="square" rtlCol="0">
            <a:spAutoFit/>
          </a:bodyPr>
          <a:lstStyle/>
          <a:p>
            <a:r>
              <a:rPr lang="en-US" dirty="0"/>
              <a:t>DS3</a:t>
            </a:r>
          </a:p>
        </p:txBody>
      </p:sp>
      <p:sp>
        <p:nvSpPr>
          <p:cNvPr id="22" name="Sev01">
            <a:extLst>
              <a:ext uri="{FF2B5EF4-FFF2-40B4-BE49-F238E27FC236}">
                <a16:creationId xmlns:a16="http://schemas.microsoft.com/office/drawing/2014/main" id="{6297CDCB-3516-E446-9CD9-6B3C8D1FA52A}"/>
              </a:ext>
            </a:extLst>
          </p:cNvPr>
          <p:cNvSpPr/>
          <p:nvPr/>
        </p:nvSpPr>
        <p:spPr>
          <a:xfrm>
            <a:off x="1209959" y="5434181"/>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23" name="TextBox 22">
            <a:extLst>
              <a:ext uri="{FF2B5EF4-FFF2-40B4-BE49-F238E27FC236}">
                <a16:creationId xmlns:a16="http://schemas.microsoft.com/office/drawing/2014/main" id="{7BAAB789-8A81-BD4F-AC87-F08488963931}"/>
              </a:ext>
            </a:extLst>
          </p:cNvPr>
          <p:cNvSpPr txBox="1"/>
          <p:nvPr/>
        </p:nvSpPr>
        <p:spPr>
          <a:xfrm>
            <a:off x="1898102" y="5541738"/>
            <a:ext cx="683771" cy="369332"/>
          </a:xfrm>
          <a:prstGeom prst="rect">
            <a:avLst/>
          </a:prstGeom>
          <a:noFill/>
        </p:spPr>
        <p:txBody>
          <a:bodyPr wrap="square" rtlCol="0">
            <a:spAutoFit/>
          </a:bodyPr>
          <a:lstStyle/>
          <a:p>
            <a:r>
              <a:rPr lang="en-US" dirty="0"/>
              <a:t>JOIN</a:t>
            </a:r>
          </a:p>
        </p:txBody>
      </p:sp>
      <p:sp>
        <p:nvSpPr>
          <p:cNvPr id="24" name="Sev01">
            <a:extLst>
              <a:ext uri="{FF2B5EF4-FFF2-40B4-BE49-F238E27FC236}">
                <a16:creationId xmlns:a16="http://schemas.microsoft.com/office/drawing/2014/main" id="{F17671C9-9DDE-C341-B61C-2A3CAE4A18D2}"/>
              </a:ext>
            </a:extLst>
          </p:cNvPr>
          <p:cNvSpPr/>
          <p:nvPr/>
        </p:nvSpPr>
        <p:spPr>
          <a:xfrm>
            <a:off x="2763586" y="5407149"/>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26" name="TextBox 25">
            <a:extLst>
              <a:ext uri="{FF2B5EF4-FFF2-40B4-BE49-F238E27FC236}">
                <a16:creationId xmlns:a16="http://schemas.microsoft.com/office/drawing/2014/main" id="{A2FC07A3-7D35-D041-B173-B11BAA7E16EB}"/>
              </a:ext>
            </a:extLst>
          </p:cNvPr>
          <p:cNvSpPr txBox="1"/>
          <p:nvPr/>
        </p:nvSpPr>
        <p:spPr>
          <a:xfrm>
            <a:off x="781325" y="4733291"/>
            <a:ext cx="2321169" cy="400110"/>
          </a:xfrm>
          <a:prstGeom prst="rect">
            <a:avLst/>
          </a:prstGeom>
          <a:noFill/>
        </p:spPr>
        <p:txBody>
          <a:bodyPr wrap="square" rtlCol="0">
            <a:spAutoFit/>
          </a:bodyPr>
          <a:lstStyle/>
          <a:p>
            <a:r>
              <a:rPr lang="en-US" sz="2000" b="1" dirty="0"/>
              <a:t>DATA PREPARATION</a:t>
            </a:r>
          </a:p>
        </p:txBody>
      </p:sp>
      <p:sp>
        <p:nvSpPr>
          <p:cNvPr id="27" name="TextBox 26">
            <a:extLst>
              <a:ext uri="{FF2B5EF4-FFF2-40B4-BE49-F238E27FC236}">
                <a16:creationId xmlns:a16="http://schemas.microsoft.com/office/drawing/2014/main" id="{233150F6-0EDA-D444-AE0D-ECCA7235E00A}"/>
              </a:ext>
            </a:extLst>
          </p:cNvPr>
          <p:cNvSpPr txBox="1"/>
          <p:nvPr/>
        </p:nvSpPr>
        <p:spPr>
          <a:xfrm>
            <a:off x="3436517" y="5527670"/>
            <a:ext cx="989614" cy="369332"/>
          </a:xfrm>
          <a:prstGeom prst="rect">
            <a:avLst/>
          </a:prstGeom>
          <a:noFill/>
        </p:spPr>
        <p:txBody>
          <a:bodyPr wrap="square" rtlCol="0">
            <a:spAutoFit/>
          </a:bodyPr>
          <a:lstStyle/>
          <a:p>
            <a:r>
              <a:rPr lang="en-US" dirty="0"/>
              <a:t>CONCAT</a:t>
            </a:r>
          </a:p>
        </p:txBody>
      </p:sp>
      <p:sp>
        <p:nvSpPr>
          <p:cNvPr id="28" name="Sev01">
            <a:extLst>
              <a:ext uri="{FF2B5EF4-FFF2-40B4-BE49-F238E27FC236}">
                <a16:creationId xmlns:a16="http://schemas.microsoft.com/office/drawing/2014/main" id="{B33D9FE5-40AF-3F48-8189-AE178FC0A1B2}"/>
              </a:ext>
            </a:extLst>
          </p:cNvPr>
          <p:cNvSpPr/>
          <p:nvPr/>
        </p:nvSpPr>
        <p:spPr>
          <a:xfrm>
            <a:off x="4452510" y="5392908"/>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29" name="TextBox 28">
            <a:extLst>
              <a:ext uri="{FF2B5EF4-FFF2-40B4-BE49-F238E27FC236}">
                <a16:creationId xmlns:a16="http://schemas.microsoft.com/office/drawing/2014/main" id="{F7227CA4-E973-254E-A8DE-6ECDC5113A69}"/>
              </a:ext>
            </a:extLst>
          </p:cNvPr>
          <p:cNvSpPr txBox="1"/>
          <p:nvPr/>
        </p:nvSpPr>
        <p:spPr>
          <a:xfrm>
            <a:off x="2525607" y="5508099"/>
            <a:ext cx="339476"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4B95FDAA-49CA-5143-B9F9-E12D26B544D8}"/>
              </a:ext>
            </a:extLst>
          </p:cNvPr>
          <p:cNvSpPr txBox="1"/>
          <p:nvPr/>
        </p:nvSpPr>
        <p:spPr>
          <a:xfrm>
            <a:off x="5071864" y="5500466"/>
            <a:ext cx="25519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8B8DF201-1AA4-A94B-B03C-58436E241D36}"/>
              </a:ext>
            </a:extLst>
          </p:cNvPr>
          <p:cNvSpPr txBox="1"/>
          <p:nvPr/>
        </p:nvSpPr>
        <p:spPr>
          <a:xfrm>
            <a:off x="5345010" y="5499534"/>
            <a:ext cx="683771" cy="369332"/>
          </a:xfrm>
          <a:prstGeom prst="rect">
            <a:avLst/>
          </a:prstGeom>
          <a:noFill/>
        </p:spPr>
        <p:txBody>
          <a:bodyPr wrap="square" rtlCol="0">
            <a:spAutoFit/>
          </a:bodyPr>
          <a:lstStyle/>
          <a:p>
            <a:r>
              <a:rPr lang="en-US" dirty="0"/>
              <a:t>JOIN</a:t>
            </a:r>
          </a:p>
        </p:txBody>
      </p:sp>
      <p:sp>
        <p:nvSpPr>
          <p:cNvPr id="35" name="Sev01">
            <a:extLst>
              <a:ext uri="{FF2B5EF4-FFF2-40B4-BE49-F238E27FC236}">
                <a16:creationId xmlns:a16="http://schemas.microsoft.com/office/drawing/2014/main" id="{5867EAF1-253B-E249-8E15-186751BC8823}"/>
              </a:ext>
            </a:extLst>
          </p:cNvPr>
          <p:cNvSpPr/>
          <p:nvPr/>
        </p:nvSpPr>
        <p:spPr>
          <a:xfrm>
            <a:off x="6059893" y="5377908"/>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36" name="TextBox 35">
            <a:extLst>
              <a:ext uri="{FF2B5EF4-FFF2-40B4-BE49-F238E27FC236}">
                <a16:creationId xmlns:a16="http://schemas.microsoft.com/office/drawing/2014/main" id="{60E6AF8C-94B3-B147-BC3D-F923F6062049}"/>
              </a:ext>
            </a:extLst>
          </p:cNvPr>
          <p:cNvSpPr txBox="1"/>
          <p:nvPr/>
        </p:nvSpPr>
        <p:spPr>
          <a:xfrm>
            <a:off x="7346070" y="5435794"/>
            <a:ext cx="401242" cy="461665"/>
          </a:xfrm>
          <a:prstGeom prst="rect">
            <a:avLst/>
          </a:prstGeom>
          <a:noFill/>
        </p:spPr>
        <p:txBody>
          <a:bodyPr wrap="square" rtlCol="0">
            <a:spAutoFit/>
          </a:bodyPr>
          <a:lstStyle/>
          <a:p>
            <a:r>
              <a:rPr lang="en-US" sz="2400" dirty="0"/>
              <a:t>=</a:t>
            </a:r>
          </a:p>
        </p:txBody>
      </p:sp>
      <p:sp>
        <p:nvSpPr>
          <p:cNvPr id="37" name="Rectangle 36">
            <a:extLst>
              <a:ext uri="{FF2B5EF4-FFF2-40B4-BE49-F238E27FC236}">
                <a16:creationId xmlns:a16="http://schemas.microsoft.com/office/drawing/2014/main" id="{0D81ECDA-7978-DC45-B313-D6DDC7EC48B0}"/>
              </a:ext>
            </a:extLst>
          </p:cNvPr>
          <p:cNvSpPr/>
          <p:nvPr/>
        </p:nvSpPr>
        <p:spPr>
          <a:xfrm>
            <a:off x="8372283" y="5093917"/>
            <a:ext cx="1561514" cy="9357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FINAL DATASET</a:t>
            </a:r>
          </a:p>
        </p:txBody>
      </p:sp>
      <p:sp>
        <p:nvSpPr>
          <p:cNvPr id="38" name="TextBox 37">
            <a:extLst>
              <a:ext uri="{FF2B5EF4-FFF2-40B4-BE49-F238E27FC236}">
                <a16:creationId xmlns:a16="http://schemas.microsoft.com/office/drawing/2014/main" id="{97F8D3E6-25E9-C044-90A4-60D56247ABC7}"/>
              </a:ext>
            </a:extLst>
          </p:cNvPr>
          <p:cNvSpPr txBox="1"/>
          <p:nvPr/>
        </p:nvSpPr>
        <p:spPr>
          <a:xfrm>
            <a:off x="8312724" y="6029698"/>
            <a:ext cx="1692323" cy="369332"/>
          </a:xfrm>
          <a:prstGeom prst="rect">
            <a:avLst/>
          </a:prstGeom>
          <a:noFill/>
        </p:spPr>
        <p:txBody>
          <a:bodyPr wrap="square" rtlCol="0">
            <a:spAutoFit/>
          </a:bodyPr>
          <a:lstStyle/>
          <a:p>
            <a:r>
              <a:rPr lang="en-US" dirty="0"/>
              <a:t>321195 Records</a:t>
            </a:r>
          </a:p>
        </p:txBody>
      </p:sp>
      <p:sp>
        <p:nvSpPr>
          <p:cNvPr id="39" name="TextBox 38">
            <a:extLst>
              <a:ext uri="{FF2B5EF4-FFF2-40B4-BE49-F238E27FC236}">
                <a16:creationId xmlns:a16="http://schemas.microsoft.com/office/drawing/2014/main" id="{BA9397FD-93C3-D044-AAB1-321CDC101EA6}"/>
              </a:ext>
            </a:extLst>
          </p:cNvPr>
          <p:cNvSpPr txBox="1"/>
          <p:nvPr/>
        </p:nvSpPr>
        <p:spPr>
          <a:xfrm>
            <a:off x="1240598" y="5541738"/>
            <a:ext cx="576776" cy="369332"/>
          </a:xfrm>
          <a:prstGeom prst="rect">
            <a:avLst/>
          </a:prstGeom>
          <a:noFill/>
        </p:spPr>
        <p:txBody>
          <a:bodyPr wrap="square" rtlCol="0">
            <a:spAutoFit/>
          </a:bodyPr>
          <a:lstStyle/>
          <a:p>
            <a:r>
              <a:rPr lang="en-US" dirty="0"/>
              <a:t>DS1</a:t>
            </a:r>
          </a:p>
        </p:txBody>
      </p:sp>
      <p:sp>
        <p:nvSpPr>
          <p:cNvPr id="40" name="TextBox 39">
            <a:extLst>
              <a:ext uri="{FF2B5EF4-FFF2-40B4-BE49-F238E27FC236}">
                <a16:creationId xmlns:a16="http://schemas.microsoft.com/office/drawing/2014/main" id="{3B43F086-313D-0745-9776-9AC9B4242857}"/>
              </a:ext>
            </a:extLst>
          </p:cNvPr>
          <p:cNvSpPr txBox="1"/>
          <p:nvPr/>
        </p:nvSpPr>
        <p:spPr>
          <a:xfrm>
            <a:off x="2786424" y="5506237"/>
            <a:ext cx="576776" cy="369332"/>
          </a:xfrm>
          <a:prstGeom prst="rect">
            <a:avLst/>
          </a:prstGeom>
          <a:noFill/>
        </p:spPr>
        <p:txBody>
          <a:bodyPr wrap="square" rtlCol="0">
            <a:spAutoFit/>
          </a:bodyPr>
          <a:lstStyle/>
          <a:p>
            <a:r>
              <a:rPr lang="en-US" dirty="0"/>
              <a:t>DS2</a:t>
            </a:r>
          </a:p>
        </p:txBody>
      </p:sp>
      <p:sp>
        <p:nvSpPr>
          <p:cNvPr id="41" name="TextBox 40">
            <a:extLst>
              <a:ext uri="{FF2B5EF4-FFF2-40B4-BE49-F238E27FC236}">
                <a16:creationId xmlns:a16="http://schemas.microsoft.com/office/drawing/2014/main" id="{4C459ECF-359B-0844-A6FA-07AA51BCBD5D}"/>
              </a:ext>
            </a:extLst>
          </p:cNvPr>
          <p:cNvSpPr txBox="1"/>
          <p:nvPr/>
        </p:nvSpPr>
        <p:spPr>
          <a:xfrm>
            <a:off x="4483532" y="5506237"/>
            <a:ext cx="576776" cy="369332"/>
          </a:xfrm>
          <a:prstGeom prst="rect">
            <a:avLst/>
          </a:prstGeom>
          <a:noFill/>
        </p:spPr>
        <p:txBody>
          <a:bodyPr wrap="square" rtlCol="0">
            <a:spAutoFit/>
          </a:bodyPr>
          <a:lstStyle/>
          <a:p>
            <a:r>
              <a:rPr lang="en-US" dirty="0"/>
              <a:t>DS3</a:t>
            </a:r>
          </a:p>
        </p:txBody>
      </p:sp>
      <p:sp>
        <p:nvSpPr>
          <p:cNvPr id="42" name="TextBox 41">
            <a:extLst>
              <a:ext uri="{FF2B5EF4-FFF2-40B4-BE49-F238E27FC236}">
                <a16:creationId xmlns:a16="http://schemas.microsoft.com/office/drawing/2014/main" id="{76510F19-19ED-1243-9AD2-CF2AEE7529A6}"/>
              </a:ext>
            </a:extLst>
          </p:cNvPr>
          <p:cNvSpPr txBox="1"/>
          <p:nvPr/>
        </p:nvSpPr>
        <p:spPr>
          <a:xfrm>
            <a:off x="6083005" y="5476552"/>
            <a:ext cx="576776" cy="369332"/>
          </a:xfrm>
          <a:prstGeom prst="rect">
            <a:avLst/>
          </a:prstGeom>
          <a:noFill/>
        </p:spPr>
        <p:txBody>
          <a:bodyPr wrap="square" rtlCol="0">
            <a:spAutoFit/>
          </a:bodyPr>
          <a:lstStyle/>
          <a:p>
            <a:r>
              <a:rPr lang="en-US" dirty="0"/>
              <a:t>DS4</a:t>
            </a:r>
          </a:p>
        </p:txBody>
      </p:sp>
      <p:sp>
        <p:nvSpPr>
          <p:cNvPr id="33" name="Sev01">
            <a:extLst>
              <a:ext uri="{FF2B5EF4-FFF2-40B4-BE49-F238E27FC236}">
                <a16:creationId xmlns:a16="http://schemas.microsoft.com/office/drawing/2014/main" id="{7847062B-481C-414E-810A-075DA22B31AE}"/>
              </a:ext>
            </a:extLst>
          </p:cNvPr>
          <p:cNvSpPr/>
          <p:nvPr/>
        </p:nvSpPr>
        <p:spPr>
          <a:xfrm>
            <a:off x="9533313" y="655307"/>
            <a:ext cx="576777" cy="5844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43" name="TextBox 42">
            <a:extLst>
              <a:ext uri="{FF2B5EF4-FFF2-40B4-BE49-F238E27FC236}">
                <a16:creationId xmlns:a16="http://schemas.microsoft.com/office/drawing/2014/main" id="{AF993A8A-B29D-7841-BB67-E62E06D34EFC}"/>
              </a:ext>
            </a:extLst>
          </p:cNvPr>
          <p:cNvSpPr txBox="1"/>
          <p:nvPr/>
        </p:nvSpPr>
        <p:spPr>
          <a:xfrm>
            <a:off x="9608922" y="762864"/>
            <a:ext cx="576776" cy="369332"/>
          </a:xfrm>
          <a:prstGeom prst="rect">
            <a:avLst/>
          </a:prstGeom>
          <a:noFill/>
        </p:spPr>
        <p:txBody>
          <a:bodyPr wrap="square" rtlCol="0">
            <a:spAutoFit/>
          </a:bodyPr>
          <a:lstStyle/>
          <a:p>
            <a:r>
              <a:rPr lang="en-US" dirty="0"/>
              <a:t>DS</a:t>
            </a:r>
          </a:p>
        </p:txBody>
      </p:sp>
      <p:sp>
        <p:nvSpPr>
          <p:cNvPr id="3" name="TextBox 2">
            <a:extLst>
              <a:ext uri="{FF2B5EF4-FFF2-40B4-BE49-F238E27FC236}">
                <a16:creationId xmlns:a16="http://schemas.microsoft.com/office/drawing/2014/main" id="{B380C446-3E48-6049-AFDB-BB349455954A}"/>
              </a:ext>
            </a:extLst>
          </p:cNvPr>
          <p:cNvSpPr txBox="1"/>
          <p:nvPr/>
        </p:nvSpPr>
        <p:spPr>
          <a:xfrm>
            <a:off x="10088381" y="762864"/>
            <a:ext cx="1377962" cy="369332"/>
          </a:xfrm>
          <a:prstGeom prst="rect">
            <a:avLst/>
          </a:prstGeom>
          <a:noFill/>
        </p:spPr>
        <p:txBody>
          <a:bodyPr wrap="square" rtlCol="0">
            <a:spAutoFit/>
          </a:bodyPr>
          <a:lstStyle/>
          <a:p>
            <a:r>
              <a:rPr lang="en-US" dirty="0"/>
              <a:t>- Dataset</a:t>
            </a:r>
          </a:p>
        </p:txBody>
      </p:sp>
    </p:spTree>
    <p:extLst>
      <p:ext uri="{BB962C8B-B14F-4D97-AF65-F5344CB8AC3E}">
        <p14:creationId xmlns:p14="http://schemas.microsoft.com/office/powerpoint/2010/main" val="375422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ev04">
            <a:extLst>
              <a:ext uri="{FF2B5EF4-FFF2-40B4-BE49-F238E27FC236}">
                <a16:creationId xmlns:a16="http://schemas.microsoft.com/office/drawing/2014/main" id="{288DDB54-DD3D-7144-B4C0-80487625836E}"/>
              </a:ext>
            </a:extLst>
          </p:cNvPr>
          <p:cNvSpPr/>
          <p:nvPr/>
        </p:nvSpPr>
        <p:spPr>
          <a:xfrm>
            <a:off x="9810920" y="1604112"/>
            <a:ext cx="1612996" cy="16129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4">
                  <a:lumMod val="50000"/>
                </a:schemeClr>
              </a:solidFill>
              <a:latin typeface="FontAwesome" pitchFamily="2" charset="0"/>
            </a:endParaRPr>
          </a:p>
        </p:txBody>
      </p:sp>
      <p:sp>
        <p:nvSpPr>
          <p:cNvPr id="26" name="TextBox 25"/>
          <p:cNvSpPr txBox="1"/>
          <p:nvPr/>
        </p:nvSpPr>
        <p:spPr>
          <a:xfrm>
            <a:off x="541979" y="3871906"/>
            <a:ext cx="2019281" cy="400110"/>
          </a:xfrm>
          <a:prstGeom prst="rect">
            <a:avLst/>
          </a:prstGeom>
          <a:solidFill>
            <a:schemeClr val="accent2">
              <a:lumMod val="60000"/>
              <a:lumOff val="40000"/>
            </a:schemeClr>
          </a:solidFill>
        </p:spPr>
        <p:txBody>
          <a:bodyPr wrap="square" rtlCol="0">
            <a:spAutoFit/>
          </a:bodyPr>
          <a:lstStyle/>
          <a:p>
            <a:pPr algn="ctr"/>
            <a:r>
              <a:rPr lang="en-US" sz="2000" b="1" dirty="0"/>
              <a:t>BOUNCE RATE</a:t>
            </a:r>
          </a:p>
        </p:txBody>
      </p:sp>
      <p:sp>
        <p:nvSpPr>
          <p:cNvPr id="29" name="Sev01"/>
          <p:cNvSpPr/>
          <p:nvPr/>
        </p:nvSpPr>
        <p:spPr>
          <a:xfrm>
            <a:off x="728860" y="1694052"/>
            <a:ext cx="1612996" cy="16129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1">
                  <a:lumMod val="50000"/>
                </a:schemeClr>
              </a:solidFill>
              <a:latin typeface="FontAwesome" pitchFamily="2" charset="0"/>
            </a:endParaRPr>
          </a:p>
        </p:txBody>
      </p:sp>
      <p:sp>
        <p:nvSpPr>
          <p:cNvPr id="34" name="Sev02"/>
          <p:cNvSpPr/>
          <p:nvPr/>
        </p:nvSpPr>
        <p:spPr>
          <a:xfrm>
            <a:off x="2946677" y="1694052"/>
            <a:ext cx="1612996" cy="161299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2">
                  <a:lumMod val="50000"/>
                </a:schemeClr>
              </a:solidFill>
              <a:latin typeface="FontAwesome" pitchFamily="2" charset="0"/>
            </a:endParaRPr>
          </a:p>
        </p:txBody>
      </p:sp>
      <p:sp>
        <p:nvSpPr>
          <p:cNvPr id="38" name="Sev03"/>
          <p:cNvSpPr/>
          <p:nvPr/>
        </p:nvSpPr>
        <p:spPr>
          <a:xfrm>
            <a:off x="5192633" y="1694052"/>
            <a:ext cx="1612996" cy="16129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3">
                  <a:lumMod val="50000"/>
                </a:schemeClr>
              </a:solidFill>
              <a:latin typeface="FontAwesome" pitchFamily="2" charset="0"/>
              <a:cs typeface="+mj-cs"/>
            </a:endParaRPr>
          </a:p>
        </p:txBody>
      </p:sp>
      <p:sp>
        <p:nvSpPr>
          <p:cNvPr id="40" name="Sev04"/>
          <p:cNvSpPr/>
          <p:nvPr/>
        </p:nvSpPr>
        <p:spPr>
          <a:xfrm>
            <a:off x="7373294" y="1664072"/>
            <a:ext cx="1612996" cy="161299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solidFill>
                <a:schemeClr val="accent4">
                  <a:lumMod val="50000"/>
                </a:schemeClr>
              </a:solidFill>
              <a:latin typeface="FontAwesome" pitchFamily="2" charset="0"/>
            </a:endParaRPr>
          </a:p>
        </p:txBody>
      </p:sp>
      <p:pic>
        <p:nvPicPr>
          <p:cNvPr id="9" name="Picture 8" descr="Icon&#10;&#10;Description automatically generated">
            <a:extLst>
              <a:ext uri="{FF2B5EF4-FFF2-40B4-BE49-F238E27FC236}">
                <a16:creationId xmlns:a16="http://schemas.microsoft.com/office/drawing/2014/main" id="{55B85CAF-3A5C-0247-94BF-AE3F86E0A2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19691" y="1694234"/>
            <a:ext cx="1612997" cy="1612997"/>
          </a:xfrm>
          <a:prstGeom prst="rect">
            <a:avLst/>
          </a:prstGeom>
        </p:spPr>
      </p:pic>
      <p:pic>
        <p:nvPicPr>
          <p:cNvPr id="11" name="Picture 10" descr="Icon&#10;&#10;Description automatically generated">
            <a:extLst>
              <a:ext uri="{FF2B5EF4-FFF2-40B4-BE49-F238E27FC236}">
                <a16:creationId xmlns:a16="http://schemas.microsoft.com/office/drawing/2014/main" id="{3C05C1CD-B252-A342-B779-DD3F9505A457}"/>
              </a:ext>
            </a:extLst>
          </p:cNvPr>
          <p:cNvPicPr>
            <a:picLocks noChangeAspect="1"/>
          </p:cNvPicPr>
          <p:nvPr/>
        </p:nvPicPr>
        <p:blipFill>
          <a:blip r:embed="rId4"/>
          <a:stretch>
            <a:fillRect/>
          </a:stretch>
        </p:blipFill>
        <p:spPr>
          <a:xfrm>
            <a:off x="3359725" y="2005138"/>
            <a:ext cx="962381" cy="962381"/>
          </a:xfrm>
          <a:prstGeom prst="rect">
            <a:avLst/>
          </a:prstGeom>
        </p:spPr>
      </p:pic>
      <p:pic>
        <p:nvPicPr>
          <p:cNvPr id="13" name="Picture 12" descr="A picture containing background pattern&#10;&#10;Description automatically generated">
            <a:extLst>
              <a:ext uri="{FF2B5EF4-FFF2-40B4-BE49-F238E27FC236}">
                <a16:creationId xmlns:a16="http://schemas.microsoft.com/office/drawing/2014/main" id="{3DB47423-A892-C74B-A005-4904E9C7D456}"/>
              </a:ext>
            </a:extLst>
          </p:cNvPr>
          <p:cNvPicPr>
            <a:picLocks noChangeAspect="1"/>
          </p:cNvPicPr>
          <p:nvPr/>
        </p:nvPicPr>
        <p:blipFill>
          <a:blip r:embed="rId5"/>
          <a:stretch>
            <a:fillRect/>
          </a:stretch>
        </p:blipFill>
        <p:spPr>
          <a:xfrm>
            <a:off x="7711819" y="1942675"/>
            <a:ext cx="965926" cy="965926"/>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CF3E8E11-398F-DD46-A8FB-EE5CE34E73F2}"/>
              </a:ext>
            </a:extLst>
          </p:cNvPr>
          <p:cNvPicPr>
            <a:picLocks noChangeAspect="1"/>
          </p:cNvPicPr>
          <p:nvPr/>
        </p:nvPicPr>
        <p:blipFill>
          <a:blip r:embed="rId6">
            <a:clrChange>
              <a:clrFrom>
                <a:srgbClr val="F6F6F6"/>
              </a:clrFrom>
              <a:clrTo>
                <a:srgbClr val="F6F6F6">
                  <a:alpha val="0"/>
                </a:srgbClr>
              </a:clrTo>
            </a:clrChange>
          </a:blip>
          <a:stretch>
            <a:fillRect/>
          </a:stretch>
        </p:blipFill>
        <p:spPr>
          <a:xfrm>
            <a:off x="10039668" y="1704179"/>
            <a:ext cx="1155500" cy="1444375"/>
          </a:xfrm>
          <a:prstGeom prst="rect">
            <a:avLst/>
          </a:prstGeom>
        </p:spPr>
      </p:pic>
      <p:pic>
        <p:nvPicPr>
          <p:cNvPr id="25" name="Graphic 24">
            <a:extLst>
              <a:ext uri="{FF2B5EF4-FFF2-40B4-BE49-F238E27FC236}">
                <a16:creationId xmlns:a16="http://schemas.microsoft.com/office/drawing/2014/main" id="{90B98AB9-3350-9544-91F6-66E14F4CC4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459" y="2025246"/>
            <a:ext cx="1034705" cy="1034705"/>
          </a:xfrm>
          <a:prstGeom prst="rect">
            <a:avLst/>
          </a:prstGeom>
        </p:spPr>
      </p:pic>
      <p:sp>
        <p:nvSpPr>
          <p:cNvPr id="28" name="TextBox 27">
            <a:extLst>
              <a:ext uri="{FF2B5EF4-FFF2-40B4-BE49-F238E27FC236}">
                <a16:creationId xmlns:a16="http://schemas.microsoft.com/office/drawing/2014/main" id="{6D2CDF2D-6DBA-4B49-B62E-DEB782CBC7AD}"/>
              </a:ext>
            </a:extLst>
          </p:cNvPr>
          <p:cNvSpPr txBox="1">
            <a:spLocks noChangeAspect="1"/>
          </p:cNvSpPr>
          <p:nvPr/>
        </p:nvSpPr>
        <p:spPr>
          <a:xfrm>
            <a:off x="540069" y="4389703"/>
            <a:ext cx="2019281" cy="2019014"/>
          </a:xfrm>
          <a:prstGeom prst="rect">
            <a:avLst/>
          </a:prstGeom>
          <a:solidFill>
            <a:schemeClr val="accent2">
              <a:lumMod val="40000"/>
              <a:lumOff val="60000"/>
            </a:schemeClr>
          </a:solidFill>
        </p:spPr>
        <p:txBody>
          <a:bodyPr wrap="square" rtlCol="0">
            <a:noAutofit/>
          </a:bodyPr>
          <a:lstStyle/>
          <a:p>
            <a:pPr algn="just"/>
            <a:r>
              <a:rPr lang="en-US" dirty="0"/>
              <a:t>Percentage of visits which started the process and left the process rather than continuing to the next step</a:t>
            </a:r>
          </a:p>
        </p:txBody>
      </p:sp>
      <p:sp>
        <p:nvSpPr>
          <p:cNvPr id="47" name="TextBox 46">
            <a:extLst>
              <a:ext uri="{FF2B5EF4-FFF2-40B4-BE49-F238E27FC236}">
                <a16:creationId xmlns:a16="http://schemas.microsoft.com/office/drawing/2014/main" id="{7C3A9E41-C328-C640-83C9-173CF1B9C86B}"/>
              </a:ext>
            </a:extLst>
          </p:cNvPr>
          <p:cNvSpPr txBox="1"/>
          <p:nvPr/>
        </p:nvSpPr>
        <p:spPr>
          <a:xfrm>
            <a:off x="2764382" y="3871905"/>
            <a:ext cx="2019281" cy="400110"/>
          </a:xfrm>
          <a:prstGeom prst="rect">
            <a:avLst/>
          </a:prstGeom>
          <a:solidFill>
            <a:schemeClr val="accent2">
              <a:lumMod val="60000"/>
              <a:lumOff val="40000"/>
            </a:schemeClr>
          </a:solidFill>
        </p:spPr>
        <p:txBody>
          <a:bodyPr wrap="square" rtlCol="0">
            <a:spAutoFit/>
          </a:bodyPr>
          <a:lstStyle/>
          <a:p>
            <a:pPr algn="ctr"/>
            <a:r>
              <a:rPr lang="en-US" sz="2000" b="1" dirty="0"/>
              <a:t>DROP-OFF RATE</a:t>
            </a:r>
          </a:p>
        </p:txBody>
      </p:sp>
      <p:sp>
        <p:nvSpPr>
          <p:cNvPr id="49" name="TextBox 48">
            <a:extLst>
              <a:ext uri="{FF2B5EF4-FFF2-40B4-BE49-F238E27FC236}">
                <a16:creationId xmlns:a16="http://schemas.microsoft.com/office/drawing/2014/main" id="{D4DCB69A-7D77-6841-BDDF-0B2908764A84}"/>
              </a:ext>
            </a:extLst>
          </p:cNvPr>
          <p:cNvSpPr txBox="1"/>
          <p:nvPr/>
        </p:nvSpPr>
        <p:spPr>
          <a:xfrm>
            <a:off x="2761969" y="4389703"/>
            <a:ext cx="2019281" cy="2031325"/>
          </a:xfrm>
          <a:prstGeom prst="rect">
            <a:avLst/>
          </a:prstGeom>
          <a:solidFill>
            <a:schemeClr val="accent2">
              <a:lumMod val="40000"/>
              <a:lumOff val="60000"/>
            </a:schemeClr>
          </a:solidFill>
        </p:spPr>
        <p:txBody>
          <a:bodyPr wrap="square" rtlCol="0">
            <a:spAutoFit/>
          </a:bodyPr>
          <a:lstStyle/>
          <a:p>
            <a:pPr algn="just"/>
            <a:r>
              <a:rPr lang="en-US" dirty="0"/>
              <a:t>Percentage of visits which hit a particular step and left the process rather than continuing to the next step</a:t>
            </a:r>
          </a:p>
        </p:txBody>
      </p:sp>
      <p:sp>
        <p:nvSpPr>
          <p:cNvPr id="50" name="TextBox 49">
            <a:extLst>
              <a:ext uri="{FF2B5EF4-FFF2-40B4-BE49-F238E27FC236}">
                <a16:creationId xmlns:a16="http://schemas.microsoft.com/office/drawing/2014/main" id="{449BAE99-BC12-E046-9875-32E81B442993}"/>
              </a:ext>
            </a:extLst>
          </p:cNvPr>
          <p:cNvSpPr txBox="1"/>
          <p:nvPr/>
        </p:nvSpPr>
        <p:spPr>
          <a:xfrm>
            <a:off x="4960095" y="3871905"/>
            <a:ext cx="2019281" cy="400110"/>
          </a:xfrm>
          <a:prstGeom prst="rect">
            <a:avLst/>
          </a:prstGeom>
          <a:solidFill>
            <a:schemeClr val="accent2">
              <a:lumMod val="60000"/>
              <a:lumOff val="40000"/>
            </a:schemeClr>
          </a:solidFill>
        </p:spPr>
        <p:txBody>
          <a:bodyPr wrap="square" rtlCol="0">
            <a:spAutoFit/>
          </a:bodyPr>
          <a:lstStyle/>
          <a:p>
            <a:pPr algn="ctr"/>
            <a:r>
              <a:rPr lang="en-US" sz="2000" b="1" dirty="0"/>
              <a:t>CONFIRM RATE</a:t>
            </a:r>
          </a:p>
        </p:txBody>
      </p:sp>
      <p:sp>
        <p:nvSpPr>
          <p:cNvPr id="51" name="TextBox 50">
            <a:extLst>
              <a:ext uri="{FF2B5EF4-FFF2-40B4-BE49-F238E27FC236}">
                <a16:creationId xmlns:a16="http://schemas.microsoft.com/office/drawing/2014/main" id="{C39BD9C2-7009-C048-B912-204D2409ACCA}"/>
              </a:ext>
            </a:extLst>
          </p:cNvPr>
          <p:cNvSpPr txBox="1"/>
          <p:nvPr/>
        </p:nvSpPr>
        <p:spPr>
          <a:xfrm>
            <a:off x="7148208" y="3860060"/>
            <a:ext cx="2136249" cy="400110"/>
          </a:xfrm>
          <a:prstGeom prst="rect">
            <a:avLst/>
          </a:prstGeom>
          <a:solidFill>
            <a:schemeClr val="accent2">
              <a:lumMod val="60000"/>
              <a:lumOff val="40000"/>
            </a:schemeClr>
          </a:solidFill>
        </p:spPr>
        <p:txBody>
          <a:bodyPr wrap="square" rtlCol="0">
            <a:spAutoFit/>
          </a:bodyPr>
          <a:lstStyle/>
          <a:p>
            <a:pPr algn="ctr"/>
            <a:r>
              <a:rPr lang="en-US" sz="2000" b="1" dirty="0"/>
              <a:t>NAVIGATION TIME</a:t>
            </a:r>
          </a:p>
        </p:txBody>
      </p:sp>
      <p:sp>
        <p:nvSpPr>
          <p:cNvPr id="52" name="TextBox 51">
            <a:extLst>
              <a:ext uri="{FF2B5EF4-FFF2-40B4-BE49-F238E27FC236}">
                <a16:creationId xmlns:a16="http://schemas.microsoft.com/office/drawing/2014/main" id="{F1052BC7-2130-CF42-BE8D-09E9359DE583}"/>
              </a:ext>
            </a:extLst>
          </p:cNvPr>
          <p:cNvSpPr txBox="1"/>
          <p:nvPr/>
        </p:nvSpPr>
        <p:spPr>
          <a:xfrm>
            <a:off x="9492792" y="3860060"/>
            <a:ext cx="2249253" cy="400110"/>
          </a:xfrm>
          <a:prstGeom prst="rect">
            <a:avLst/>
          </a:prstGeom>
          <a:solidFill>
            <a:schemeClr val="accent2">
              <a:lumMod val="60000"/>
              <a:lumOff val="40000"/>
            </a:schemeClr>
          </a:solidFill>
        </p:spPr>
        <p:txBody>
          <a:bodyPr wrap="square" rtlCol="0">
            <a:spAutoFit/>
          </a:bodyPr>
          <a:lstStyle/>
          <a:p>
            <a:pPr algn="ctr"/>
            <a:r>
              <a:rPr lang="en-US" sz="2000" b="1" dirty="0"/>
              <a:t>STEP RECURRENCE</a:t>
            </a:r>
          </a:p>
        </p:txBody>
      </p:sp>
      <p:sp>
        <p:nvSpPr>
          <p:cNvPr id="53" name="TextBox 52">
            <a:extLst>
              <a:ext uri="{FF2B5EF4-FFF2-40B4-BE49-F238E27FC236}">
                <a16:creationId xmlns:a16="http://schemas.microsoft.com/office/drawing/2014/main" id="{1CA54614-2C20-4040-A54B-451096D69073}"/>
              </a:ext>
            </a:extLst>
          </p:cNvPr>
          <p:cNvSpPr txBox="1"/>
          <p:nvPr/>
        </p:nvSpPr>
        <p:spPr>
          <a:xfrm>
            <a:off x="4960915" y="4377392"/>
            <a:ext cx="2019281" cy="2031325"/>
          </a:xfrm>
          <a:prstGeom prst="rect">
            <a:avLst/>
          </a:prstGeom>
          <a:solidFill>
            <a:schemeClr val="accent2">
              <a:lumMod val="40000"/>
              <a:lumOff val="60000"/>
            </a:schemeClr>
          </a:solidFill>
        </p:spPr>
        <p:txBody>
          <a:bodyPr wrap="square" rtlCol="0">
            <a:noAutofit/>
          </a:bodyPr>
          <a:lstStyle/>
          <a:p>
            <a:pPr algn="just"/>
            <a:r>
              <a:rPr lang="en-US" dirty="0"/>
              <a:t>Percentage of visits which completed the entire process spanning all the steps</a:t>
            </a:r>
          </a:p>
        </p:txBody>
      </p:sp>
      <p:sp>
        <p:nvSpPr>
          <p:cNvPr id="54" name="TextBox 53">
            <a:extLst>
              <a:ext uri="{FF2B5EF4-FFF2-40B4-BE49-F238E27FC236}">
                <a16:creationId xmlns:a16="http://schemas.microsoft.com/office/drawing/2014/main" id="{01FA9C17-F0B2-3B43-B8DC-19DD691173F6}"/>
              </a:ext>
            </a:extLst>
          </p:cNvPr>
          <p:cNvSpPr txBox="1"/>
          <p:nvPr/>
        </p:nvSpPr>
        <p:spPr>
          <a:xfrm>
            <a:off x="7155863" y="4377392"/>
            <a:ext cx="2128594" cy="2031325"/>
          </a:xfrm>
          <a:prstGeom prst="rect">
            <a:avLst/>
          </a:prstGeom>
          <a:solidFill>
            <a:schemeClr val="accent2">
              <a:lumMod val="40000"/>
              <a:lumOff val="60000"/>
            </a:schemeClr>
          </a:solidFill>
        </p:spPr>
        <p:txBody>
          <a:bodyPr wrap="square" rtlCol="0">
            <a:noAutofit/>
          </a:bodyPr>
          <a:lstStyle/>
          <a:p>
            <a:pPr algn="just"/>
            <a:r>
              <a:rPr lang="en-US" dirty="0"/>
              <a:t>Average time spent on a particular step during navigation through the process </a:t>
            </a:r>
          </a:p>
        </p:txBody>
      </p:sp>
      <p:sp>
        <p:nvSpPr>
          <p:cNvPr id="55" name="TextBox 54">
            <a:extLst>
              <a:ext uri="{FF2B5EF4-FFF2-40B4-BE49-F238E27FC236}">
                <a16:creationId xmlns:a16="http://schemas.microsoft.com/office/drawing/2014/main" id="{9E25EEC8-5A5F-3747-9821-BE4B7491BBD6}"/>
              </a:ext>
            </a:extLst>
          </p:cNvPr>
          <p:cNvSpPr txBox="1"/>
          <p:nvPr/>
        </p:nvSpPr>
        <p:spPr>
          <a:xfrm>
            <a:off x="9492792" y="4399221"/>
            <a:ext cx="2249253" cy="2009495"/>
          </a:xfrm>
          <a:prstGeom prst="rect">
            <a:avLst/>
          </a:prstGeom>
          <a:solidFill>
            <a:schemeClr val="accent2">
              <a:lumMod val="40000"/>
              <a:lumOff val="60000"/>
            </a:schemeClr>
          </a:solidFill>
        </p:spPr>
        <p:txBody>
          <a:bodyPr wrap="square" rtlCol="0">
            <a:noAutofit/>
          </a:bodyPr>
          <a:lstStyle/>
          <a:p>
            <a:pPr algn="just"/>
            <a:r>
              <a:rPr lang="en-US" dirty="0"/>
              <a:t>This metric is an indicator of the repetitions in a particular step rather than following a linear process flow</a:t>
            </a:r>
          </a:p>
        </p:txBody>
      </p:sp>
      <p:graphicFrame>
        <p:nvGraphicFramePr>
          <p:cNvPr id="27" name="Diagram 26">
            <a:extLst>
              <a:ext uri="{FF2B5EF4-FFF2-40B4-BE49-F238E27FC236}">
                <a16:creationId xmlns:a16="http://schemas.microsoft.com/office/drawing/2014/main" id="{A1298254-0274-3D46-925A-527448330DDF}"/>
              </a:ext>
            </a:extLst>
          </p:cNvPr>
          <p:cNvGraphicFramePr/>
          <p:nvPr>
            <p:extLst>
              <p:ext uri="{D42A27DB-BD31-4B8C-83A1-F6EECF244321}">
                <p14:modId xmlns:p14="http://schemas.microsoft.com/office/powerpoint/2010/main" val="2534859858"/>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TextBox 3">
            <a:extLst>
              <a:ext uri="{FF2B5EF4-FFF2-40B4-BE49-F238E27FC236}">
                <a16:creationId xmlns:a16="http://schemas.microsoft.com/office/drawing/2014/main" id="{2C7965C3-03E5-F64F-8B27-760DCD8DE73F}"/>
              </a:ext>
            </a:extLst>
          </p:cNvPr>
          <p:cNvSpPr txBox="1"/>
          <p:nvPr/>
        </p:nvSpPr>
        <p:spPr>
          <a:xfrm>
            <a:off x="10407535" y="6421028"/>
            <a:ext cx="1767840" cy="276999"/>
          </a:xfrm>
          <a:prstGeom prst="rect">
            <a:avLst/>
          </a:prstGeom>
          <a:solidFill>
            <a:schemeClr val="bg1"/>
          </a:solidFill>
        </p:spPr>
        <p:txBody>
          <a:bodyPr wrap="square" rtlCol="0">
            <a:spAutoFit/>
          </a:bodyPr>
          <a:lstStyle/>
          <a:p>
            <a:r>
              <a:rPr lang="en-US" sz="1200" dirty="0">
                <a:solidFill>
                  <a:schemeClr val="tx1">
                    <a:lumMod val="50000"/>
                    <a:lumOff val="50000"/>
                  </a:schemeClr>
                </a:solidFill>
              </a:rPr>
              <a:t>                                5</a:t>
            </a:r>
          </a:p>
        </p:txBody>
      </p:sp>
      <p:sp>
        <p:nvSpPr>
          <p:cNvPr id="30" name="Title 1">
            <a:extLst>
              <a:ext uri="{FF2B5EF4-FFF2-40B4-BE49-F238E27FC236}">
                <a16:creationId xmlns:a16="http://schemas.microsoft.com/office/drawing/2014/main" id="{280AA258-10BC-164F-8869-560FFF60325A}"/>
              </a:ext>
            </a:extLst>
          </p:cNvPr>
          <p:cNvSpPr txBox="1">
            <a:spLocks/>
          </p:cNvSpPr>
          <p:nvPr/>
        </p:nvSpPr>
        <p:spPr>
          <a:xfrm>
            <a:off x="540069" y="472911"/>
            <a:ext cx="5042095" cy="1132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rPr>
              <a:t>SUCCESS METRICS</a:t>
            </a:r>
          </a:p>
        </p:txBody>
      </p:sp>
    </p:spTree>
    <p:extLst>
      <p:ext uri="{BB962C8B-B14F-4D97-AF65-F5344CB8AC3E}">
        <p14:creationId xmlns:p14="http://schemas.microsoft.com/office/powerpoint/2010/main" val="86798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997EEF-B7BD-0D46-BE87-5CFF555C88C4}"/>
              </a:ext>
            </a:extLst>
          </p:cNvPr>
          <p:cNvSpPr>
            <a:spLocks noGrp="1"/>
          </p:cNvSpPr>
          <p:nvPr>
            <p:ph type="sldNum" sz="quarter" idx="12"/>
          </p:nvPr>
        </p:nvSpPr>
        <p:spPr/>
        <p:txBody>
          <a:bodyPr/>
          <a:lstStyle/>
          <a:p>
            <a:fld id="{DC38E6AA-ABD0-FE41-9EE5-97C46D2F0330}" type="slidenum">
              <a:rPr lang="en-US" smtClean="0"/>
              <a:t>6</a:t>
            </a:fld>
            <a:endParaRPr lang="en-US"/>
          </a:p>
        </p:txBody>
      </p:sp>
      <p:sp>
        <p:nvSpPr>
          <p:cNvPr id="5" name="Title 1">
            <a:extLst>
              <a:ext uri="{FF2B5EF4-FFF2-40B4-BE49-F238E27FC236}">
                <a16:creationId xmlns:a16="http://schemas.microsoft.com/office/drawing/2014/main" id="{952A1E5B-D891-7D45-AB26-6F7A2E7AAE3C}"/>
              </a:ext>
            </a:extLst>
          </p:cNvPr>
          <p:cNvSpPr>
            <a:spLocks noGrp="1"/>
          </p:cNvSpPr>
          <p:nvPr>
            <p:ph type="title"/>
          </p:nvPr>
        </p:nvSpPr>
        <p:spPr>
          <a:xfrm>
            <a:off x="432346" y="496438"/>
            <a:ext cx="5042095" cy="895646"/>
          </a:xfrm>
        </p:spPr>
        <p:txBody>
          <a:bodyPr>
            <a:normAutofit/>
          </a:bodyPr>
          <a:lstStyle/>
          <a:p>
            <a:r>
              <a:rPr lang="en-US" sz="4000" b="1" dirty="0">
                <a:solidFill>
                  <a:schemeClr val="tx1"/>
                </a:solidFill>
                <a:latin typeface="+mn-lt"/>
              </a:rPr>
              <a:t>BOUNCE RATE</a:t>
            </a:r>
          </a:p>
        </p:txBody>
      </p:sp>
      <p:sp>
        <p:nvSpPr>
          <p:cNvPr id="6" name="TextBox 5">
            <a:extLst>
              <a:ext uri="{FF2B5EF4-FFF2-40B4-BE49-F238E27FC236}">
                <a16:creationId xmlns:a16="http://schemas.microsoft.com/office/drawing/2014/main" id="{B80C665E-EDC5-C446-A70A-C23D7977FFD5}"/>
              </a:ext>
            </a:extLst>
          </p:cNvPr>
          <p:cNvSpPr txBox="1"/>
          <p:nvPr/>
        </p:nvSpPr>
        <p:spPr>
          <a:xfrm>
            <a:off x="2080239" y="1463519"/>
            <a:ext cx="8943780" cy="954107"/>
          </a:xfrm>
          <a:prstGeom prst="rect">
            <a:avLst/>
          </a:prstGeom>
          <a:solidFill>
            <a:schemeClr val="accent2">
              <a:lumMod val="40000"/>
              <a:lumOff val="60000"/>
            </a:schemeClr>
          </a:solidFill>
        </p:spPr>
        <p:txBody>
          <a:bodyPr wrap="square" rtlCol="0">
            <a:spAutoFit/>
          </a:bodyPr>
          <a:lstStyle/>
          <a:p>
            <a:r>
              <a:rPr lang="en-US" sz="2000" b="1" dirty="0"/>
              <a:t>BUSINESS CONTEXT </a:t>
            </a:r>
          </a:p>
          <a:p>
            <a:pPr algn="just"/>
            <a:r>
              <a:rPr lang="en-US" dirty="0"/>
              <a:t>Bounce rate measures the “stickiness” of the UI process, i.e. the ability of the design to engage the visitors deeper into the website</a:t>
            </a:r>
          </a:p>
        </p:txBody>
      </p:sp>
      <p:sp>
        <p:nvSpPr>
          <p:cNvPr id="2" name="TextBox 1">
            <a:extLst>
              <a:ext uri="{FF2B5EF4-FFF2-40B4-BE49-F238E27FC236}">
                <a16:creationId xmlns:a16="http://schemas.microsoft.com/office/drawing/2014/main" id="{033FAABC-E80E-C047-9BD7-9AFF530F3DC9}"/>
              </a:ext>
            </a:extLst>
          </p:cNvPr>
          <p:cNvSpPr txBox="1"/>
          <p:nvPr/>
        </p:nvSpPr>
        <p:spPr>
          <a:xfrm>
            <a:off x="2080239" y="4267218"/>
            <a:ext cx="4206240" cy="400110"/>
          </a:xfrm>
          <a:prstGeom prst="rect">
            <a:avLst/>
          </a:prstGeom>
          <a:noFill/>
        </p:spPr>
        <p:txBody>
          <a:bodyPr wrap="square" rtlCol="0">
            <a:spAutoFit/>
          </a:bodyPr>
          <a:lstStyle/>
          <a:p>
            <a:r>
              <a:rPr lang="en-US" sz="2000" b="1" dirty="0"/>
              <a:t>COMPARISON OF BOUNCE RATES</a:t>
            </a:r>
          </a:p>
        </p:txBody>
      </p:sp>
      <p:graphicFrame>
        <p:nvGraphicFramePr>
          <p:cNvPr id="12" name="Table 12">
            <a:extLst>
              <a:ext uri="{FF2B5EF4-FFF2-40B4-BE49-F238E27FC236}">
                <a16:creationId xmlns:a16="http://schemas.microsoft.com/office/drawing/2014/main" id="{21E800BC-F68E-F24D-8631-903CF8E5A4B7}"/>
              </a:ext>
            </a:extLst>
          </p:cNvPr>
          <p:cNvGraphicFramePr>
            <a:graphicFrameLocks noGrp="1"/>
          </p:cNvGraphicFramePr>
          <p:nvPr>
            <p:extLst>
              <p:ext uri="{D42A27DB-BD31-4B8C-83A1-F6EECF244321}">
                <p14:modId xmlns:p14="http://schemas.microsoft.com/office/powerpoint/2010/main" val="2713719670"/>
              </p:ext>
            </p:extLst>
          </p:nvPr>
        </p:nvGraphicFramePr>
        <p:xfrm>
          <a:off x="2080239" y="4667328"/>
          <a:ext cx="8967512" cy="1010920"/>
        </p:xfrm>
        <a:graphic>
          <a:graphicData uri="http://schemas.openxmlformats.org/drawingml/2006/table">
            <a:tbl>
              <a:tblPr firstRow="1" bandRow="1">
                <a:tableStyleId>{93296810-A885-4BE3-A3E7-6D5BEEA58F35}</a:tableStyleId>
              </a:tblPr>
              <a:tblGrid>
                <a:gridCol w="2434668">
                  <a:extLst>
                    <a:ext uri="{9D8B030D-6E8A-4147-A177-3AD203B41FA5}">
                      <a16:colId xmlns:a16="http://schemas.microsoft.com/office/drawing/2014/main" val="4283650598"/>
                    </a:ext>
                  </a:extLst>
                </a:gridCol>
                <a:gridCol w="2018993">
                  <a:extLst>
                    <a:ext uri="{9D8B030D-6E8A-4147-A177-3AD203B41FA5}">
                      <a16:colId xmlns:a16="http://schemas.microsoft.com/office/drawing/2014/main" val="1227296223"/>
                    </a:ext>
                  </a:extLst>
                </a:gridCol>
                <a:gridCol w="2175385">
                  <a:extLst>
                    <a:ext uri="{9D8B030D-6E8A-4147-A177-3AD203B41FA5}">
                      <a16:colId xmlns:a16="http://schemas.microsoft.com/office/drawing/2014/main" val="1618437591"/>
                    </a:ext>
                  </a:extLst>
                </a:gridCol>
                <a:gridCol w="2338466">
                  <a:extLst>
                    <a:ext uri="{9D8B030D-6E8A-4147-A177-3AD203B41FA5}">
                      <a16:colId xmlns:a16="http://schemas.microsoft.com/office/drawing/2014/main" val="2920790502"/>
                    </a:ext>
                  </a:extLst>
                </a:gridCol>
              </a:tblGrid>
              <a:tr h="370840">
                <a:tc>
                  <a:txBody>
                    <a:bodyPr/>
                    <a:lstStyle/>
                    <a:p>
                      <a:r>
                        <a:rPr lang="en-US" dirty="0"/>
                        <a:t>Control Group </a:t>
                      </a:r>
                    </a:p>
                    <a:p>
                      <a:r>
                        <a:rPr lang="en-US" dirty="0"/>
                        <a:t>Bounce Rate</a:t>
                      </a:r>
                    </a:p>
                  </a:txBody>
                  <a:tcPr/>
                </a:tc>
                <a:tc>
                  <a:txBody>
                    <a:bodyPr/>
                    <a:lstStyle/>
                    <a:p>
                      <a:r>
                        <a:rPr lang="en-US" dirty="0"/>
                        <a:t>Test Group </a:t>
                      </a:r>
                    </a:p>
                    <a:p>
                      <a:r>
                        <a:rPr lang="en-US" dirty="0"/>
                        <a:t>Bounce Rate</a:t>
                      </a:r>
                    </a:p>
                  </a:txBody>
                  <a:tcPr/>
                </a:tc>
                <a:tc>
                  <a:txBody>
                    <a:bodyPr/>
                    <a:lstStyle/>
                    <a:p>
                      <a:r>
                        <a:rPr lang="en-US" dirty="0"/>
                        <a:t>Difference %</a:t>
                      </a:r>
                    </a:p>
                    <a:p>
                      <a:r>
                        <a:rPr lang="en-US" dirty="0"/>
                        <a:t>(Test-Control)</a:t>
                      </a:r>
                    </a:p>
                  </a:txBody>
                  <a:tcPr/>
                </a:tc>
                <a:tc>
                  <a:txBody>
                    <a:bodyPr/>
                    <a:lstStyle/>
                    <a:p>
                      <a:r>
                        <a:rPr lang="en-US" dirty="0"/>
                        <a:t>Performance of Test Group</a:t>
                      </a:r>
                    </a:p>
                  </a:txBody>
                  <a:tcPr/>
                </a:tc>
                <a:extLst>
                  <a:ext uri="{0D108BD9-81ED-4DB2-BD59-A6C34878D82A}">
                    <a16:rowId xmlns:a16="http://schemas.microsoft.com/office/drawing/2014/main" val="762775465"/>
                  </a:ext>
                </a:extLst>
              </a:tr>
              <a:tr h="370840">
                <a:tc>
                  <a:txBody>
                    <a:bodyPr/>
                    <a:lstStyle/>
                    <a:p>
                      <a:r>
                        <a:rPr lang="en-US" dirty="0"/>
                        <a:t>24.74%</a:t>
                      </a:r>
                    </a:p>
                  </a:txBody>
                  <a:tcPr/>
                </a:tc>
                <a:tc>
                  <a:txBody>
                    <a:bodyPr/>
                    <a:lstStyle/>
                    <a:p>
                      <a:r>
                        <a:rPr lang="en-US" dirty="0"/>
                        <a:t>15.51%</a:t>
                      </a:r>
                    </a:p>
                  </a:txBody>
                  <a:tcPr/>
                </a:tc>
                <a:tc>
                  <a:txBody>
                    <a:bodyPr/>
                    <a:lstStyle/>
                    <a:p>
                      <a:r>
                        <a:rPr lang="en-US" dirty="0"/>
                        <a:t>-9.23%</a:t>
                      </a:r>
                    </a:p>
                  </a:txBody>
                  <a:tcPr/>
                </a:tc>
                <a:tc>
                  <a:txBody>
                    <a:bodyPr/>
                    <a:lstStyle/>
                    <a:p>
                      <a:pPr algn="ctr"/>
                      <a:r>
                        <a:rPr lang="en-US" dirty="0"/>
                        <a:t>🙂</a:t>
                      </a:r>
                    </a:p>
                  </a:txBody>
                  <a:tcPr/>
                </a:tc>
                <a:extLst>
                  <a:ext uri="{0D108BD9-81ED-4DB2-BD59-A6C34878D82A}">
                    <a16:rowId xmlns:a16="http://schemas.microsoft.com/office/drawing/2014/main" val="1703583465"/>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DC66BE-07FD-B44E-B892-12667393D49B}"/>
                  </a:ext>
                </a:extLst>
              </p:cNvPr>
              <p:cNvSpPr txBox="1"/>
              <p:nvPr/>
            </p:nvSpPr>
            <p:spPr>
              <a:xfrm>
                <a:off x="2080239" y="2793637"/>
                <a:ext cx="8943780" cy="1006109"/>
              </a:xfrm>
              <a:prstGeom prst="rect">
                <a:avLst/>
              </a:prstGeom>
              <a:solidFill>
                <a:schemeClr val="accent2">
                  <a:lumMod val="40000"/>
                  <a:lumOff val="60000"/>
                </a:schemeClr>
              </a:solidFill>
            </p:spPr>
            <p:txBody>
              <a:bodyPr wrap="square" rtlCol="0">
                <a:spAutoFit/>
              </a:bodyPr>
              <a:lstStyle/>
              <a:p>
                <a:r>
                  <a:rPr lang="en-US" sz="2000" b="1" dirty="0"/>
                  <a:t>BOUNCE RATE FORMULA</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𝐵𝑜𝑢𝑛𝑐𝑒</m:t>
                      </m:r>
                      <m:r>
                        <a:rPr lang="en-US" b="0" i="1" dirty="0" smtClean="0">
                          <a:latin typeface="Cambria Math" panose="02040503050406030204" pitchFamily="18" charset="0"/>
                        </a:rPr>
                        <m:t> </m:t>
                      </m:r>
                      <m:r>
                        <a:rPr lang="en-US" b="0" i="1" dirty="0" smtClean="0">
                          <a:latin typeface="Cambria Math" panose="02040503050406030204" pitchFamily="18" charset="0"/>
                        </a:rPr>
                        <m:t>𝑅𝑎𝑡𝑒</m:t>
                      </m:r>
                      <m:r>
                        <a:rPr lang="en-US"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i="1" dirty="0">
                              <a:latin typeface="Cambria Math" panose="02040503050406030204" pitchFamily="18" charset="0"/>
                            </a:rPr>
                            <m:t>𝑁𝑜</m:t>
                          </m:r>
                          <m:r>
                            <a:rPr lang="en-US" i="1" dirty="0">
                              <a:latin typeface="Cambria Math" panose="02040503050406030204" pitchFamily="18" charset="0"/>
                            </a:rPr>
                            <m:t>. </m:t>
                          </m:r>
                          <m:r>
                            <a:rPr lang="en-US" i="1" dirty="0">
                              <a:latin typeface="Cambria Math" panose="02040503050406030204" pitchFamily="18" charset="0"/>
                            </a:rPr>
                            <m:t>𝑜𝑓</m:t>
                          </m:r>
                          <m:r>
                            <a:rPr lang="en-US" i="1" dirty="0">
                              <a:latin typeface="Cambria Math" panose="02040503050406030204" pitchFamily="18" charset="0"/>
                            </a:rPr>
                            <m:t> </m:t>
                          </m:r>
                          <m:r>
                            <a:rPr lang="en-US" b="0" i="1" dirty="0" smtClean="0">
                              <a:latin typeface="Cambria Math" panose="02040503050406030204" pitchFamily="18" charset="0"/>
                            </a:rPr>
                            <m:t>𝑣𝑖𝑠𝑖𝑡𝑠</m:t>
                          </m:r>
                          <m:r>
                            <a:rPr lang="en-US" b="0" i="1" dirty="0" smtClean="0">
                              <a:latin typeface="Cambria Math" panose="02040503050406030204" pitchFamily="18" charset="0"/>
                            </a:rPr>
                            <m:t> </m:t>
                          </m:r>
                          <m:r>
                            <a:rPr lang="en-US" b="0" i="1" dirty="0" smtClean="0">
                              <a:latin typeface="Cambria Math" panose="02040503050406030204" pitchFamily="18" charset="0"/>
                            </a:rPr>
                            <m:t>𝑤h𝑖𝑐h</m:t>
                          </m:r>
                          <m:r>
                            <a:rPr lang="en-US" b="0" i="1" dirty="0" smtClean="0">
                              <a:latin typeface="Cambria Math" panose="02040503050406030204" pitchFamily="18" charset="0"/>
                            </a:rPr>
                            <m:t> </m:t>
                          </m:r>
                          <m:r>
                            <a:rPr lang="en-US" b="0" i="1" dirty="0" smtClean="0">
                              <a:latin typeface="Cambria Math" panose="02040503050406030204" pitchFamily="18" charset="0"/>
                            </a:rPr>
                            <m:t>h𝑖𝑡</m:t>
                          </m:r>
                          <m:r>
                            <a:rPr lang="en-US" b="0" i="1" dirty="0" smtClean="0">
                              <a:latin typeface="Cambria Math" panose="02040503050406030204" pitchFamily="18" charset="0"/>
                            </a:rPr>
                            <m:t> </m:t>
                          </m:r>
                          <m:r>
                            <a:rPr lang="en-US" b="0" i="1" dirty="0" smtClean="0">
                              <a:latin typeface="Cambria Math" panose="02040503050406030204" pitchFamily="18" charset="0"/>
                            </a:rPr>
                            <m:t>𝑆𝑡𝑎𝑟𝑡</m:t>
                          </m:r>
                          <m:r>
                            <a:rPr lang="en-US" b="0" i="1" dirty="0" smtClean="0">
                              <a:latin typeface="Cambria Math" panose="02040503050406030204" pitchFamily="18" charset="0"/>
                            </a:rPr>
                            <m:t> </m:t>
                          </m:r>
                          <m:r>
                            <a:rPr lang="en-US" b="0" i="1" dirty="0" smtClean="0">
                              <a:latin typeface="Cambria Math" panose="02040503050406030204" pitchFamily="18" charset="0"/>
                            </a:rPr>
                            <m:t>𝑏𝑢𝑡</m:t>
                          </m:r>
                          <m:r>
                            <a:rPr lang="en-US" b="0" i="1" dirty="0" smtClean="0">
                              <a:latin typeface="Cambria Math" panose="02040503050406030204" pitchFamily="18" charset="0"/>
                            </a:rPr>
                            <m:t> </m:t>
                          </m:r>
                          <m:r>
                            <a:rPr lang="en-US" b="0" i="1" dirty="0" smtClean="0">
                              <a:latin typeface="Cambria Math" panose="02040503050406030204" pitchFamily="18" charset="0"/>
                            </a:rPr>
                            <m:t>𝑑𝑜</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𝑡</m:t>
                          </m:r>
                          <m:r>
                            <a:rPr lang="en-US" b="0" i="1" dirty="0" smtClean="0">
                              <a:latin typeface="Cambria Math" panose="02040503050406030204" pitchFamily="18" charset="0"/>
                            </a:rPr>
                            <m:t> </m:t>
                          </m:r>
                          <m:r>
                            <a:rPr lang="en-US" b="0" i="1" dirty="0" smtClean="0">
                              <a:latin typeface="Cambria Math" panose="02040503050406030204" pitchFamily="18" charset="0"/>
                            </a:rPr>
                            <m:t>𝑝𝑟𝑜𝑐𝑒𝑒𝑑</m:t>
                          </m:r>
                          <m:r>
                            <a:rPr lang="en-US" b="0" i="1" dirty="0" smtClean="0">
                              <a:latin typeface="Cambria Math" panose="02040503050406030204" pitchFamily="18" charset="0"/>
                            </a:rPr>
                            <m:t> </m:t>
                          </m:r>
                          <m:r>
                            <a:rPr lang="en-US" b="0" i="1" dirty="0" smtClean="0">
                              <a:latin typeface="Cambria Math" panose="02040503050406030204" pitchFamily="18" charset="0"/>
                            </a:rPr>
                            <m:t>𝑎h𝑒𝑎𝑑</m:t>
                          </m:r>
                        </m:num>
                        <m:den>
                          <m:r>
                            <a:rPr lang="en-US" b="0" i="1" dirty="0" smtClean="0">
                              <a:latin typeface="Cambria Math" panose="02040503050406030204" pitchFamily="18" charset="0"/>
                            </a:rPr>
                            <m:t>𝑇𝑜𝑡𝑎𝑙</m:t>
                          </m:r>
                          <m:r>
                            <a:rPr lang="en-US" b="0" i="1" dirty="0" smtClean="0">
                              <a:latin typeface="Cambria Math" panose="02040503050406030204" pitchFamily="18" charset="0"/>
                            </a:rPr>
                            <m:t> </m:t>
                          </m:r>
                          <m:r>
                            <a:rPr lang="en-US" b="0" i="1" dirty="0" smtClean="0">
                              <a:latin typeface="Cambria Math" panose="02040503050406030204" pitchFamily="18" charset="0"/>
                            </a:rPr>
                            <m:t>𝑁𝑜</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𝑣𝑖𝑠𝑖𝑡𝑠</m:t>
                          </m:r>
                        </m:den>
                      </m:f>
                      <m:r>
                        <a:rPr lang="en-US" b="0" i="1" dirty="0" smtClean="0">
                          <a:latin typeface="Cambria Math" panose="02040503050406030204" pitchFamily="18" charset="0"/>
                        </a:rPr>
                        <m:t> </m:t>
                      </m:r>
                    </m:oMath>
                  </m:oMathPara>
                </a14:m>
                <a:endParaRPr lang="en-US" dirty="0"/>
              </a:p>
            </p:txBody>
          </p:sp>
        </mc:Choice>
        <mc:Fallback xmlns="">
          <p:sp>
            <p:nvSpPr>
              <p:cNvPr id="13" name="TextBox 12">
                <a:extLst>
                  <a:ext uri="{FF2B5EF4-FFF2-40B4-BE49-F238E27FC236}">
                    <a16:creationId xmlns:a16="http://schemas.microsoft.com/office/drawing/2014/main" id="{A3DC66BE-07FD-B44E-B892-12667393D49B}"/>
                  </a:ext>
                </a:extLst>
              </p:cNvPr>
              <p:cNvSpPr txBox="1">
                <a:spLocks noRot="1" noChangeAspect="1" noMove="1" noResize="1" noEditPoints="1" noAdjustHandles="1" noChangeArrowheads="1" noChangeShapeType="1" noTextEdit="1"/>
              </p:cNvSpPr>
              <p:nvPr/>
            </p:nvSpPr>
            <p:spPr>
              <a:xfrm>
                <a:off x="2080239" y="2793637"/>
                <a:ext cx="8943780" cy="1006109"/>
              </a:xfrm>
              <a:prstGeom prst="rect">
                <a:avLst/>
              </a:prstGeom>
              <a:blipFill>
                <a:blip r:embed="rId3"/>
                <a:stretch>
                  <a:fillRect l="-709" t="-2469" b="-3704"/>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20D31CA8-79F9-DB46-806A-024150C11AE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5237" y="2842918"/>
            <a:ext cx="799960" cy="799960"/>
          </a:xfrm>
          <a:prstGeom prst="rect">
            <a:avLst/>
          </a:prstGeom>
        </p:spPr>
      </p:pic>
      <p:pic>
        <p:nvPicPr>
          <p:cNvPr id="21" name="Picture 20" descr="Icon&#10;&#10;Description automatically generated">
            <a:extLst>
              <a:ext uri="{FF2B5EF4-FFF2-40B4-BE49-F238E27FC236}">
                <a16:creationId xmlns:a16="http://schemas.microsoft.com/office/drawing/2014/main" id="{1C65F6A3-9589-3941-A653-F3FCBB4FA60B}"/>
              </a:ext>
            </a:extLst>
          </p:cNvPr>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20300" y="1420920"/>
            <a:ext cx="909834" cy="909834"/>
          </a:xfrm>
          <a:prstGeom prst="rect">
            <a:avLst/>
          </a:prstGeom>
        </p:spPr>
      </p:pic>
      <p:pic>
        <p:nvPicPr>
          <p:cNvPr id="23" name="Picture 22" descr="Shape, polygon&#10;&#10;Description automatically generated">
            <a:extLst>
              <a:ext uri="{FF2B5EF4-FFF2-40B4-BE49-F238E27FC236}">
                <a16:creationId xmlns:a16="http://schemas.microsoft.com/office/drawing/2014/main" id="{517A8103-34C4-EB44-AD45-A5B3564259A8}"/>
              </a:ext>
            </a:extLst>
          </p:cNvPr>
          <p:cNvPicPr>
            <a:picLocks noChangeAspect="1"/>
          </p:cNvPicPr>
          <p:nvPr/>
        </p:nvPicPr>
        <p:blipFill>
          <a:blip r:embed="rId6">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067654" y="4234553"/>
            <a:ext cx="615126" cy="615126"/>
          </a:xfrm>
          <a:prstGeom prst="rect">
            <a:avLst/>
          </a:prstGeom>
        </p:spPr>
      </p:pic>
      <p:graphicFrame>
        <p:nvGraphicFramePr>
          <p:cNvPr id="24" name="Diagram 23">
            <a:extLst>
              <a:ext uri="{FF2B5EF4-FFF2-40B4-BE49-F238E27FC236}">
                <a16:creationId xmlns:a16="http://schemas.microsoft.com/office/drawing/2014/main" id="{3A91E4E3-3545-9C4E-9AAB-C327B1E306CC}"/>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2139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4E92F9-A2A9-2E41-A922-671BE875F163}"/>
              </a:ext>
            </a:extLst>
          </p:cNvPr>
          <p:cNvPicPr>
            <a:picLocks noChangeAspect="1"/>
          </p:cNvPicPr>
          <p:nvPr/>
        </p:nvPicPr>
        <p:blipFill>
          <a:blip r:embed="rId3"/>
          <a:stretch>
            <a:fillRect/>
          </a:stretch>
        </p:blipFill>
        <p:spPr>
          <a:xfrm>
            <a:off x="4770358" y="1798468"/>
            <a:ext cx="7145449" cy="1809232"/>
          </a:xfrm>
          <a:prstGeom prst="rect">
            <a:avLst/>
          </a:prstGeom>
        </p:spPr>
      </p:pic>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p:txBody>
          <a:bodyPr/>
          <a:lstStyle/>
          <a:p>
            <a:fld id="{DC38E6AA-ABD0-FE41-9EE5-97C46D2F0330}" type="slidenum">
              <a:rPr lang="en-US" smtClean="0"/>
              <a:t>7</a:t>
            </a:fld>
            <a:endParaRPr lang="en-US"/>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347938" y="355966"/>
            <a:ext cx="8880468" cy="1012399"/>
          </a:xfrm>
        </p:spPr>
        <p:txBody>
          <a:bodyPr>
            <a:normAutofit/>
          </a:bodyPr>
          <a:lstStyle/>
          <a:p>
            <a:r>
              <a:rPr lang="en-US" sz="4000" b="1" dirty="0">
                <a:latin typeface="+mn-lt"/>
              </a:rPr>
              <a:t>HYPOTHESIS TESTING </a:t>
            </a:r>
            <a:r>
              <a:rPr lang="en-US" sz="4000" b="1" dirty="0">
                <a:solidFill>
                  <a:schemeClr val="tx1"/>
                </a:solidFill>
                <a:latin typeface="+mn-lt"/>
              </a:rPr>
              <a:t>FOR BOUNCE RATE</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Null Hypothesis: </a:t>
            </a:r>
            <a:r>
              <a:rPr lang="en-US" dirty="0"/>
              <a:t>The mean difference between the bounce rate in control group (</a:t>
            </a:r>
            <a:r>
              <a:rPr lang="el-GR" dirty="0"/>
              <a:t>μ</a:t>
            </a:r>
            <a:r>
              <a:rPr lang="en-US" baseline="-25000" dirty="0"/>
              <a:t>c</a:t>
            </a:r>
            <a:r>
              <a:rPr lang="en-US" dirty="0"/>
              <a:t>) and test group (</a:t>
            </a:r>
            <a:r>
              <a:rPr lang="el-GR" dirty="0"/>
              <a:t>μ</a:t>
            </a:r>
            <a:r>
              <a:rPr lang="en-US" baseline="-25000" dirty="0"/>
              <a:t>t</a:t>
            </a:r>
            <a:r>
              <a:rPr lang="en-US" dirty="0"/>
              <a:t>) is zero</a:t>
            </a:r>
          </a:p>
          <a:p>
            <a:pPr algn="just"/>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1813105623"/>
              </p:ext>
            </p:extLst>
          </p:nvPr>
        </p:nvGraphicFramePr>
        <p:xfrm>
          <a:off x="4798494" y="4983467"/>
          <a:ext cx="7193637" cy="1059130"/>
        </p:xfrm>
        <a:graphic>
          <a:graphicData uri="http://schemas.openxmlformats.org/drawingml/2006/table">
            <a:tbl>
              <a:tblPr firstRow="1" bandRow="1">
                <a:tableStyleId>{93296810-A885-4BE3-A3E7-6D5BEEA58F35}</a:tableStyleId>
              </a:tblPr>
              <a:tblGrid>
                <a:gridCol w="2081991">
                  <a:extLst>
                    <a:ext uri="{9D8B030D-6E8A-4147-A177-3AD203B41FA5}">
                      <a16:colId xmlns:a16="http://schemas.microsoft.com/office/drawing/2014/main" val="4283650598"/>
                    </a:ext>
                  </a:extLst>
                </a:gridCol>
                <a:gridCol w="1573967">
                  <a:extLst>
                    <a:ext uri="{9D8B030D-6E8A-4147-A177-3AD203B41FA5}">
                      <a16:colId xmlns:a16="http://schemas.microsoft.com/office/drawing/2014/main" val="1227296223"/>
                    </a:ext>
                  </a:extLst>
                </a:gridCol>
                <a:gridCol w="1648918">
                  <a:extLst>
                    <a:ext uri="{9D8B030D-6E8A-4147-A177-3AD203B41FA5}">
                      <a16:colId xmlns:a16="http://schemas.microsoft.com/office/drawing/2014/main" val="1618437591"/>
                    </a:ext>
                  </a:extLst>
                </a:gridCol>
                <a:gridCol w="1888761">
                  <a:extLst>
                    <a:ext uri="{9D8B030D-6E8A-4147-A177-3AD203B41FA5}">
                      <a16:colId xmlns:a16="http://schemas.microsoft.com/office/drawing/2014/main" val="2920790502"/>
                    </a:ext>
                  </a:extLst>
                </a:gridCol>
              </a:tblGrid>
              <a:tr h="723850">
                <a:tc>
                  <a:txBody>
                    <a:bodyPr/>
                    <a:lstStyle/>
                    <a:p>
                      <a:r>
                        <a:rPr lang="en-US" sz="1600" dirty="0"/>
                        <a:t>Decrease in bounce rate (Test-Control)</a:t>
                      </a:r>
                    </a:p>
                  </a:txBody>
                  <a:tcPr/>
                </a:tc>
                <a:tc>
                  <a:txBody>
                    <a:bodyPr/>
                    <a:lstStyle/>
                    <a:p>
                      <a:r>
                        <a:rPr lang="en-US" sz="1600" dirty="0"/>
                        <a:t>Z-score, p value</a:t>
                      </a:r>
                    </a:p>
                  </a:txBody>
                  <a:tcPr/>
                </a:tc>
                <a:tc>
                  <a:txBody>
                    <a:bodyPr/>
                    <a:lstStyle/>
                    <a:p>
                      <a:r>
                        <a:rPr lang="en-US" sz="1600" dirty="0"/>
                        <a:t>Test Result</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26179">
                <a:tc>
                  <a:txBody>
                    <a:bodyPr/>
                    <a:lstStyle/>
                    <a:p>
                      <a:r>
                        <a:rPr lang="en-US" sz="1600" dirty="0"/>
                        <a:t>-9.23%</a:t>
                      </a:r>
                    </a:p>
                  </a:txBody>
                  <a:tcPr/>
                </a:tc>
                <a:tc>
                  <a:txBody>
                    <a:bodyPr/>
                    <a:lstStyle/>
                    <a:p>
                      <a:r>
                        <a:rPr lang="en-US" sz="1600" dirty="0"/>
                        <a:t>29.19, 1.3e-187</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703583465"/>
                  </a:ext>
                </a:extLst>
              </a:tr>
            </a:tbl>
          </a:graphicData>
        </a:graphic>
      </p:graphicFrame>
      <p:sp>
        <p:nvSpPr>
          <p:cNvPr id="3" name="TextBox 2">
            <a:extLst>
              <a:ext uri="{FF2B5EF4-FFF2-40B4-BE49-F238E27FC236}">
                <a16:creationId xmlns:a16="http://schemas.microsoft.com/office/drawing/2014/main" id="{943E6DCE-C190-F042-97FB-22CED51CC303}"/>
              </a:ext>
            </a:extLst>
          </p:cNvPr>
          <p:cNvSpPr txBox="1"/>
          <p:nvPr/>
        </p:nvSpPr>
        <p:spPr>
          <a:xfrm>
            <a:off x="4798934" y="1331578"/>
            <a:ext cx="7178909" cy="400110"/>
          </a:xfrm>
          <a:prstGeom prst="rect">
            <a:avLst/>
          </a:prstGeom>
          <a:solidFill>
            <a:schemeClr val="accent2">
              <a:lumMod val="40000"/>
              <a:lumOff val="60000"/>
            </a:schemeClr>
          </a:solidFill>
        </p:spPr>
        <p:txBody>
          <a:bodyPr wrap="square" rtlCol="0">
            <a:spAutoFit/>
          </a:bodyPr>
          <a:lstStyle/>
          <a:p>
            <a:r>
              <a:rPr lang="en-US" sz="2000" b="1" dirty="0"/>
              <a:t>RIGHT-TAILED PROPORTIONS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347429"/>
            <a:ext cx="4125588" cy="400110"/>
          </a:xfrm>
          <a:prstGeom prst="rect">
            <a:avLst/>
          </a:prstGeom>
          <a:solidFill>
            <a:schemeClr val="accent2">
              <a:lumMod val="40000"/>
              <a:lumOff val="60000"/>
            </a:schemeClr>
          </a:solidFill>
        </p:spPr>
        <p:txBody>
          <a:bodyPr wrap="square" rtlCol="0">
            <a:spAutoFit/>
          </a:bodyPr>
          <a:lstStyle/>
          <a:p>
            <a:r>
              <a:rPr lang="en-US" sz="2000"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9378" y="2518418"/>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4550565"/>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 (at 𝜶=0.05)</a:t>
            </a:r>
          </a:p>
        </p:txBody>
      </p:sp>
      <p:sp>
        <p:nvSpPr>
          <p:cNvPr id="11" name="Right Arrow 10">
            <a:extLst>
              <a:ext uri="{FF2B5EF4-FFF2-40B4-BE49-F238E27FC236}">
                <a16:creationId xmlns:a16="http://schemas.microsoft.com/office/drawing/2014/main" id="{4FED5247-D12A-804D-971E-221DDD505001}"/>
              </a:ext>
            </a:extLst>
          </p:cNvPr>
          <p:cNvSpPr/>
          <p:nvPr/>
        </p:nvSpPr>
        <p:spPr>
          <a:xfrm rot="5400000">
            <a:off x="8469025" y="3746007"/>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F3635C4F-5A34-EA4F-9618-8305C87C1E12}"/>
              </a:ext>
            </a:extLst>
          </p:cNvPr>
          <p:cNvGraphicFramePr/>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9" y="5078443"/>
            <a:ext cx="4125587" cy="923330"/>
          </a:xfrm>
          <a:prstGeom prst="rect">
            <a:avLst/>
          </a:prstGeom>
          <a:solidFill>
            <a:schemeClr val="accent6">
              <a:lumMod val="40000"/>
              <a:lumOff val="60000"/>
            </a:schemeClr>
          </a:solidFill>
        </p:spPr>
        <p:txBody>
          <a:bodyPr wrap="square" rtlCol="0">
            <a:spAutoFit/>
          </a:bodyPr>
          <a:lstStyle/>
          <a:p>
            <a:pPr algn="just"/>
            <a:r>
              <a:rPr lang="en-US" dirty="0"/>
              <a:t>It is statistically proved that the new UI design performs better in terms of user engagement</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494" y="4556114"/>
            <a:ext cx="7179349" cy="400110"/>
          </a:xfrm>
          <a:prstGeom prst="rect">
            <a:avLst/>
          </a:prstGeom>
          <a:solidFill>
            <a:schemeClr val="accent2">
              <a:lumMod val="40000"/>
              <a:lumOff val="60000"/>
            </a:schemeClr>
          </a:solidFill>
        </p:spPr>
        <p:txBody>
          <a:bodyPr wrap="square" rtlCol="0">
            <a:spAutoFit/>
          </a:bodyPr>
          <a:lstStyle/>
          <a:p>
            <a:r>
              <a:rPr lang="en-US" sz="20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Alternative Hypothesis: </a:t>
            </a:r>
            <a:r>
              <a:rPr lang="en-US" dirty="0"/>
              <a:t>The test group (</a:t>
            </a:r>
            <a:r>
              <a:rPr lang="el-GR" dirty="0"/>
              <a:t>μ</a:t>
            </a:r>
            <a:r>
              <a:rPr lang="en-US" baseline="-25000" dirty="0"/>
              <a:t>t</a:t>
            </a:r>
            <a:r>
              <a:rPr lang="en-US" dirty="0"/>
              <a:t>) has a lower mean bounce rate than that of control group (</a:t>
            </a:r>
            <a:r>
              <a:rPr lang="el-GR" dirty="0"/>
              <a:t>μ</a:t>
            </a:r>
            <a:r>
              <a:rPr lang="en-US" baseline="-25000" dirty="0"/>
              <a:t>c</a:t>
            </a:r>
            <a:r>
              <a:rPr lang="en-US" dirty="0"/>
              <a:t>)</a:t>
            </a:r>
          </a:p>
          <a:p>
            <a:pPr algn="just"/>
            <a:r>
              <a:rPr lang="en-US" b="1" dirty="0"/>
              <a:t>H</a:t>
            </a:r>
            <a:r>
              <a:rPr lang="en-US" b="1" baseline="-25000" dirty="0"/>
              <a:t>a</a:t>
            </a:r>
            <a:r>
              <a:rPr lang="en-US" b="1" dirty="0"/>
              <a:t>:</a:t>
            </a:r>
            <a:r>
              <a:rPr lang="el-GR" b="1" dirty="0"/>
              <a:t> μ</a:t>
            </a:r>
            <a:r>
              <a:rPr lang="en-US" b="1" baseline="-25000" dirty="0"/>
              <a:t>c</a:t>
            </a:r>
            <a:r>
              <a:rPr lang="en-US" b="1" dirty="0"/>
              <a:t>&gt;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19378" y="5632441"/>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70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997EEF-B7BD-0D46-BE87-5CFF555C88C4}"/>
              </a:ext>
            </a:extLst>
          </p:cNvPr>
          <p:cNvSpPr>
            <a:spLocks noGrp="1"/>
          </p:cNvSpPr>
          <p:nvPr>
            <p:ph type="sldNum" sz="quarter" idx="12"/>
          </p:nvPr>
        </p:nvSpPr>
        <p:spPr/>
        <p:txBody>
          <a:bodyPr/>
          <a:lstStyle/>
          <a:p>
            <a:fld id="{DC38E6AA-ABD0-FE41-9EE5-97C46D2F0330}" type="slidenum">
              <a:rPr lang="en-US" smtClean="0"/>
              <a:t>8</a:t>
            </a:fld>
            <a:endParaRPr lang="en-US"/>
          </a:p>
        </p:txBody>
      </p:sp>
      <p:sp>
        <p:nvSpPr>
          <p:cNvPr id="5" name="Title 1">
            <a:extLst>
              <a:ext uri="{FF2B5EF4-FFF2-40B4-BE49-F238E27FC236}">
                <a16:creationId xmlns:a16="http://schemas.microsoft.com/office/drawing/2014/main" id="{952A1E5B-D891-7D45-AB26-6F7A2E7AAE3C}"/>
              </a:ext>
            </a:extLst>
          </p:cNvPr>
          <p:cNvSpPr>
            <a:spLocks noGrp="1"/>
          </p:cNvSpPr>
          <p:nvPr>
            <p:ph type="title"/>
          </p:nvPr>
        </p:nvSpPr>
        <p:spPr>
          <a:xfrm>
            <a:off x="432346" y="496438"/>
            <a:ext cx="5042095" cy="895646"/>
          </a:xfrm>
        </p:spPr>
        <p:txBody>
          <a:bodyPr>
            <a:normAutofit/>
          </a:bodyPr>
          <a:lstStyle/>
          <a:p>
            <a:r>
              <a:rPr lang="en-US" sz="4000" b="1" dirty="0">
                <a:solidFill>
                  <a:schemeClr val="tx1"/>
                </a:solidFill>
                <a:latin typeface="+mn-lt"/>
              </a:rPr>
              <a:t>DROP-OFF RATE</a:t>
            </a:r>
          </a:p>
        </p:txBody>
      </p:sp>
      <p:sp>
        <p:nvSpPr>
          <p:cNvPr id="6" name="TextBox 5">
            <a:extLst>
              <a:ext uri="{FF2B5EF4-FFF2-40B4-BE49-F238E27FC236}">
                <a16:creationId xmlns:a16="http://schemas.microsoft.com/office/drawing/2014/main" id="{B80C665E-EDC5-C446-A70A-C23D7977FFD5}"/>
              </a:ext>
            </a:extLst>
          </p:cNvPr>
          <p:cNvSpPr txBox="1"/>
          <p:nvPr/>
        </p:nvSpPr>
        <p:spPr>
          <a:xfrm>
            <a:off x="2137332" y="1497882"/>
            <a:ext cx="9021077" cy="954107"/>
          </a:xfrm>
          <a:prstGeom prst="rect">
            <a:avLst/>
          </a:prstGeom>
          <a:solidFill>
            <a:schemeClr val="accent2">
              <a:lumMod val="40000"/>
              <a:lumOff val="60000"/>
            </a:schemeClr>
          </a:solidFill>
        </p:spPr>
        <p:txBody>
          <a:bodyPr wrap="square" rtlCol="0">
            <a:spAutoFit/>
          </a:bodyPr>
          <a:lstStyle/>
          <a:p>
            <a:r>
              <a:rPr lang="en-US" sz="2000" b="1" dirty="0"/>
              <a:t>BUSINESS CONTEXT </a:t>
            </a:r>
          </a:p>
          <a:p>
            <a:r>
              <a:rPr lang="en-US" dirty="0"/>
              <a:t>Drop-off rate measures the “stickiness” of the different steps in the UI process, i.e. the ability of each step to engage the visitors deeper into the website</a:t>
            </a:r>
          </a:p>
        </p:txBody>
      </p:sp>
      <p:sp>
        <p:nvSpPr>
          <p:cNvPr id="2" name="TextBox 1">
            <a:extLst>
              <a:ext uri="{FF2B5EF4-FFF2-40B4-BE49-F238E27FC236}">
                <a16:creationId xmlns:a16="http://schemas.microsoft.com/office/drawing/2014/main" id="{033FAABC-E80E-C047-9BD7-9AFF530F3DC9}"/>
              </a:ext>
            </a:extLst>
          </p:cNvPr>
          <p:cNvSpPr txBox="1"/>
          <p:nvPr/>
        </p:nvSpPr>
        <p:spPr>
          <a:xfrm>
            <a:off x="2137332" y="3665920"/>
            <a:ext cx="4206240" cy="400110"/>
          </a:xfrm>
          <a:prstGeom prst="rect">
            <a:avLst/>
          </a:prstGeom>
          <a:noFill/>
        </p:spPr>
        <p:txBody>
          <a:bodyPr wrap="square" rtlCol="0">
            <a:spAutoFit/>
          </a:bodyPr>
          <a:lstStyle/>
          <a:p>
            <a:r>
              <a:rPr lang="en-US" sz="2000" b="1" dirty="0"/>
              <a:t>COMPARISON OF DROP_OFF RATES</a:t>
            </a:r>
          </a:p>
        </p:txBody>
      </p:sp>
      <p:graphicFrame>
        <p:nvGraphicFramePr>
          <p:cNvPr id="12" name="Table 12">
            <a:extLst>
              <a:ext uri="{FF2B5EF4-FFF2-40B4-BE49-F238E27FC236}">
                <a16:creationId xmlns:a16="http://schemas.microsoft.com/office/drawing/2014/main" id="{21E800BC-F68E-F24D-8631-903CF8E5A4B7}"/>
              </a:ext>
            </a:extLst>
          </p:cNvPr>
          <p:cNvGraphicFramePr>
            <a:graphicFrameLocks noGrp="1"/>
          </p:cNvGraphicFramePr>
          <p:nvPr>
            <p:extLst>
              <p:ext uri="{D42A27DB-BD31-4B8C-83A1-F6EECF244321}">
                <p14:modId xmlns:p14="http://schemas.microsoft.com/office/powerpoint/2010/main" val="1899541334"/>
              </p:ext>
            </p:extLst>
          </p:nvPr>
        </p:nvGraphicFramePr>
        <p:xfrm>
          <a:off x="2137332" y="4185920"/>
          <a:ext cx="8989847" cy="2123440"/>
        </p:xfrm>
        <a:graphic>
          <a:graphicData uri="http://schemas.openxmlformats.org/drawingml/2006/table">
            <a:tbl>
              <a:tblPr firstRow="1" bandRow="1">
                <a:tableStyleId>{93296810-A885-4BE3-A3E7-6D5BEEA58F35}</a:tableStyleId>
              </a:tblPr>
              <a:tblGrid>
                <a:gridCol w="1271892">
                  <a:extLst>
                    <a:ext uri="{9D8B030D-6E8A-4147-A177-3AD203B41FA5}">
                      <a16:colId xmlns:a16="http://schemas.microsoft.com/office/drawing/2014/main" val="2140216007"/>
                    </a:ext>
                  </a:extLst>
                </a:gridCol>
                <a:gridCol w="1768418">
                  <a:extLst>
                    <a:ext uri="{9D8B030D-6E8A-4147-A177-3AD203B41FA5}">
                      <a16:colId xmlns:a16="http://schemas.microsoft.com/office/drawing/2014/main" val="4283650598"/>
                    </a:ext>
                  </a:extLst>
                </a:gridCol>
                <a:gridCol w="1911927">
                  <a:extLst>
                    <a:ext uri="{9D8B030D-6E8A-4147-A177-3AD203B41FA5}">
                      <a16:colId xmlns:a16="http://schemas.microsoft.com/office/drawing/2014/main" val="1227296223"/>
                    </a:ext>
                  </a:extLst>
                </a:gridCol>
                <a:gridCol w="1840675">
                  <a:extLst>
                    <a:ext uri="{9D8B030D-6E8A-4147-A177-3AD203B41FA5}">
                      <a16:colId xmlns:a16="http://schemas.microsoft.com/office/drawing/2014/main" val="1618437591"/>
                    </a:ext>
                  </a:extLst>
                </a:gridCol>
                <a:gridCol w="2196935">
                  <a:extLst>
                    <a:ext uri="{9D8B030D-6E8A-4147-A177-3AD203B41FA5}">
                      <a16:colId xmlns:a16="http://schemas.microsoft.com/office/drawing/2014/main" val="2920790502"/>
                    </a:ext>
                  </a:extLst>
                </a:gridCol>
              </a:tblGrid>
              <a:tr h="370840">
                <a:tc>
                  <a:txBody>
                    <a:bodyPr/>
                    <a:lstStyle/>
                    <a:p>
                      <a:r>
                        <a:rPr lang="en-US" dirty="0"/>
                        <a:t>Step</a:t>
                      </a:r>
                    </a:p>
                  </a:txBody>
                  <a:tcPr/>
                </a:tc>
                <a:tc>
                  <a:txBody>
                    <a:bodyPr/>
                    <a:lstStyle/>
                    <a:p>
                      <a:r>
                        <a:rPr lang="en-US" dirty="0"/>
                        <a:t>Control Group </a:t>
                      </a:r>
                    </a:p>
                    <a:p>
                      <a:r>
                        <a:rPr lang="en-US" dirty="0"/>
                        <a:t>Drop-off Rate</a:t>
                      </a:r>
                    </a:p>
                  </a:txBody>
                  <a:tcPr/>
                </a:tc>
                <a:tc>
                  <a:txBody>
                    <a:bodyPr/>
                    <a:lstStyle/>
                    <a:p>
                      <a:r>
                        <a:rPr lang="en-US" dirty="0"/>
                        <a:t>Test Group </a:t>
                      </a:r>
                    </a:p>
                    <a:p>
                      <a:r>
                        <a:rPr lang="en-US" dirty="0"/>
                        <a:t>Drop-off Rate</a:t>
                      </a:r>
                    </a:p>
                  </a:txBody>
                  <a:tcPr/>
                </a:tc>
                <a:tc>
                  <a:txBody>
                    <a:bodyPr/>
                    <a:lstStyle/>
                    <a:p>
                      <a:r>
                        <a:rPr lang="en-US" dirty="0"/>
                        <a:t>Difference %</a:t>
                      </a:r>
                    </a:p>
                    <a:p>
                      <a:r>
                        <a:rPr lang="en-US" dirty="0"/>
                        <a:t>(Test-Control)</a:t>
                      </a:r>
                    </a:p>
                  </a:txBody>
                  <a:tcPr/>
                </a:tc>
                <a:tc>
                  <a:txBody>
                    <a:bodyPr/>
                    <a:lstStyle/>
                    <a:p>
                      <a:r>
                        <a:rPr lang="en-US" dirty="0"/>
                        <a:t>Performance of Test Group</a:t>
                      </a:r>
                    </a:p>
                  </a:txBody>
                  <a:tcPr/>
                </a:tc>
                <a:extLst>
                  <a:ext uri="{0D108BD9-81ED-4DB2-BD59-A6C34878D82A}">
                    <a16:rowId xmlns:a16="http://schemas.microsoft.com/office/drawing/2014/main" val="762775465"/>
                  </a:ext>
                </a:extLst>
              </a:tr>
              <a:tr h="370840">
                <a:tc>
                  <a:txBody>
                    <a:bodyPr/>
                    <a:lstStyle/>
                    <a:p>
                      <a:r>
                        <a:rPr lang="en-US" dirty="0"/>
                        <a:t>Start</a:t>
                      </a:r>
                    </a:p>
                  </a:txBody>
                  <a:tcPr/>
                </a:tc>
                <a:tc>
                  <a:txBody>
                    <a:bodyPr/>
                    <a:lstStyle/>
                    <a:p>
                      <a:r>
                        <a:rPr lang="en-US" dirty="0"/>
                        <a:t>27.23%</a:t>
                      </a:r>
                    </a:p>
                  </a:txBody>
                  <a:tcPr/>
                </a:tc>
                <a:tc>
                  <a:txBody>
                    <a:bodyPr/>
                    <a:lstStyle/>
                    <a:p>
                      <a:r>
                        <a:rPr lang="en-US" dirty="0"/>
                        <a:t>22.07%</a:t>
                      </a:r>
                    </a:p>
                  </a:txBody>
                  <a:tcPr/>
                </a:tc>
                <a:tc>
                  <a:txBody>
                    <a:bodyPr/>
                    <a:lstStyle/>
                    <a:p>
                      <a:r>
                        <a:rPr lang="en-US" dirty="0"/>
                        <a:t>-5.16%</a:t>
                      </a:r>
                    </a:p>
                  </a:txBody>
                  <a:tcPr/>
                </a:tc>
                <a:tc>
                  <a:txBody>
                    <a:bodyPr/>
                    <a:lstStyle/>
                    <a:p>
                      <a:pPr algn="ctr"/>
                      <a:r>
                        <a:rPr lang="en-US" dirty="0"/>
                        <a:t>🙂</a:t>
                      </a:r>
                    </a:p>
                  </a:txBody>
                  <a:tcPr/>
                </a:tc>
                <a:extLst>
                  <a:ext uri="{0D108BD9-81ED-4DB2-BD59-A6C34878D82A}">
                    <a16:rowId xmlns:a16="http://schemas.microsoft.com/office/drawing/2014/main" val="1703583465"/>
                  </a:ext>
                </a:extLst>
              </a:tr>
              <a:tr h="370840">
                <a:tc>
                  <a:txBody>
                    <a:bodyPr/>
                    <a:lstStyle/>
                    <a:p>
                      <a:r>
                        <a:rPr lang="en-US" dirty="0"/>
                        <a:t>Step 1</a:t>
                      </a:r>
                    </a:p>
                  </a:txBody>
                  <a:tcPr/>
                </a:tc>
                <a:tc>
                  <a:txBody>
                    <a:bodyPr/>
                    <a:lstStyle/>
                    <a:p>
                      <a:r>
                        <a:rPr lang="en-US" dirty="0"/>
                        <a:t>13.52%</a:t>
                      </a:r>
                    </a:p>
                  </a:txBody>
                  <a:tcPr/>
                </a:tc>
                <a:tc>
                  <a:txBody>
                    <a:bodyPr/>
                    <a:lstStyle/>
                    <a:p>
                      <a:r>
                        <a:rPr lang="en-US" dirty="0"/>
                        <a:t>10.24%</a:t>
                      </a:r>
                    </a:p>
                  </a:txBody>
                  <a:tcPr/>
                </a:tc>
                <a:tc>
                  <a:txBody>
                    <a:bodyPr/>
                    <a:lstStyle/>
                    <a:p>
                      <a:r>
                        <a:rPr lang="en-US" dirty="0"/>
                        <a:t>-3.28%</a:t>
                      </a:r>
                    </a:p>
                  </a:txBody>
                  <a:tcPr/>
                </a:tc>
                <a:tc>
                  <a:txBody>
                    <a:bodyPr/>
                    <a:lstStyle/>
                    <a:p>
                      <a:pPr algn="ctr"/>
                      <a:r>
                        <a:rPr lang="en-US" dirty="0"/>
                        <a:t>🙂</a:t>
                      </a:r>
                    </a:p>
                  </a:txBody>
                  <a:tcPr/>
                </a:tc>
                <a:extLst>
                  <a:ext uri="{0D108BD9-81ED-4DB2-BD59-A6C34878D82A}">
                    <a16:rowId xmlns:a16="http://schemas.microsoft.com/office/drawing/2014/main" val="2342615105"/>
                  </a:ext>
                </a:extLst>
              </a:tr>
              <a:tr h="370840">
                <a:tc>
                  <a:txBody>
                    <a:bodyPr/>
                    <a:lstStyle/>
                    <a:p>
                      <a:r>
                        <a:rPr lang="en-US" dirty="0"/>
                        <a:t>Step 2</a:t>
                      </a:r>
                    </a:p>
                  </a:txBody>
                  <a:tcPr/>
                </a:tc>
                <a:tc>
                  <a:txBody>
                    <a:bodyPr/>
                    <a:lstStyle/>
                    <a:p>
                      <a:r>
                        <a:rPr lang="en-US" dirty="0"/>
                        <a:t>6.42%</a:t>
                      </a:r>
                    </a:p>
                  </a:txBody>
                  <a:tcPr/>
                </a:tc>
                <a:tc>
                  <a:txBody>
                    <a:bodyPr/>
                    <a:lstStyle/>
                    <a:p>
                      <a:r>
                        <a:rPr lang="en-US" dirty="0"/>
                        <a:t>5.17%</a:t>
                      </a:r>
                    </a:p>
                  </a:txBody>
                  <a:tcPr/>
                </a:tc>
                <a:tc>
                  <a:txBody>
                    <a:bodyPr/>
                    <a:lstStyle/>
                    <a:p>
                      <a:r>
                        <a:rPr lang="en-US" dirty="0"/>
                        <a:t>-1.25%</a:t>
                      </a:r>
                    </a:p>
                  </a:txBody>
                  <a:tcPr/>
                </a:tc>
                <a:tc>
                  <a:txBody>
                    <a:bodyPr/>
                    <a:lstStyle/>
                    <a:p>
                      <a:pPr algn="ctr"/>
                      <a:r>
                        <a:rPr lang="en-US" dirty="0"/>
                        <a:t>🙂</a:t>
                      </a:r>
                    </a:p>
                  </a:txBody>
                  <a:tcPr/>
                </a:tc>
                <a:extLst>
                  <a:ext uri="{0D108BD9-81ED-4DB2-BD59-A6C34878D82A}">
                    <a16:rowId xmlns:a16="http://schemas.microsoft.com/office/drawing/2014/main" val="1549901510"/>
                  </a:ext>
                </a:extLst>
              </a:tr>
              <a:tr h="370840">
                <a:tc>
                  <a:txBody>
                    <a:bodyPr/>
                    <a:lstStyle/>
                    <a:p>
                      <a:r>
                        <a:rPr lang="en-US" dirty="0"/>
                        <a:t>Step 3</a:t>
                      </a:r>
                    </a:p>
                  </a:txBody>
                  <a:tcPr/>
                </a:tc>
                <a:tc>
                  <a:txBody>
                    <a:bodyPr/>
                    <a:lstStyle/>
                    <a:p>
                      <a:r>
                        <a:rPr lang="en-US" dirty="0"/>
                        <a:t>12.80%</a:t>
                      </a:r>
                    </a:p>
                  </a:txBody>
                  <a:tcPr/>
                </a:tc>
                <a:tc>
                  <a:txBody>
                    <a:bodyPr/>
                    <a:lstStyle/>
                    <a:p>
                      <a:r>
                        <a:rPr lang="en-US" dirty="0"/>
                        <a:t>8.82%</a:t>
                      </a:r>
                    </a:p>
                  </a:txBody>
                  <a:tcPr/>
                </a:tc>
                <a:tc>
                  <a:txBody>
                    <a:bodyPr/>
                    <a:lstStyle/>
                    <a:p>
                      <a:r>
                        <a:rPr lang="en-US" dirty="0"/>
                        <a:t>-3.98%</a:t>
                      </a:r>
                    </a:p>
                  </a:txBody>
                  <a:tcPr/>
                </a:tc>
                <a:tc>
                  <a:txBody>
                    <a:bodyPr/>
                    <a:lstStyle/>
                    <a:p>
                      <a:pPr algn="ctr"/>
                      <a:r>
                        <a:rPr lang="en-US" dirty="0"/>
                        <a:t>🙂</a:t>
                      </a:r>
                    </a:p>
                  </a:txBody>
                  <a:tcPr/>
                </a:tc>
                <a:extLst>
                  <a:ext uri="{0D108BD9-81ED-4DB2-BD59-A6C34878D82A}">
                    <a16:rowId xmlns:a16="http://schemas.microsoft.com/office/drawing/2014/main" val="1200258214"/>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DC66BE-07FD-B44E-B892-12667393D49B}"/>
                  </a:ext>
                </a:extLst>
              </p:cNvPr>
              <p:cNvSpPr txBox="1"/>
              <p:nvPr/>
            </p:nvSpPr>
            <p:spPr>
              <a:xfrm>
                <a:off x="2137332" y="2553112"/>
                <a:ext cx="9021077" cy="975267"/>
              </a:xfrm>
              <a:prstGeom prst="rect">
                <a:avLst/>
              </a:prstGeom>
              <a:solidFill>
                <a:schemeClr val="accent2">
                  <a:lumMod val="40000"/>
                  <a:lumOff val="60000"/>
                </a:schemeClr>
              </a:solidFill>
            </p:spPr>
            <p:txBody>
              <a:bodyPr wrap="square" rtlCol="0">
                <a:spAutoFit/>
              </a:bodyPr>
              <a:lstStyle/>
              <a:p>
                <a:r>
                  <a:rPr lang="en-US" sz="2000" b="1" dirty="0"/>
                  <a:t>DROP-OFF RATE FORMULA</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𝐷𝑟𝑜𝑝</m:t>
                      </m:r>
                      <m:r>
                        <a:rPr lang="en-US" b="0" i="1" dirty="0" smtClean="0">
                          <a:latin typeface="Cambria Math" panose="02040503050406030204" pitchFamily="18" charset="0"/>
                        </a:rPr>
                        <m:t>−</m:t>
                      </m:r>
                      <m:r>
                        <a:rPr lang="en-US" b="0" i="1" dirty="0" smtClean="0">
                          <a:latin typeface="Cambria Math" panose="02040503050406030204" pitchFamily="18" charset="0"/>
                        </a:rPr>
                        <m:t>𝑂𝑓𝑓</m:t>
                      </m:r>
                      <m:r>
                        <a:rPr lang="en-US" i="1" dirty="0" smtClean="0">
                          <a:latin typeface="Cambria Math" panose="02040503050406030204" pitchFamily="18" charset="0"/>
                        </a:rPr>
                        <m:t> </m:t>
                      </m:r>
                      <m:r>
                        <a:rPr lang="en-US" i="1" dirty="0" smtClean="0">
                          <a:latin typeface="Cambria Math" panose="02040503050406030204" pitchFamily="18" charset="0"/>
                        </a:rPr>
                        <m:t>𝑅𝑎𝑡𝑒</m:t>
                      </m:r>
                      <m:r>
                        <a:rPr lang="en-US"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i="1" dirty="0">
                              <a:latin typeface="Cambria Math" panose="02040503050406030204" pitchFamily="18" charset="0"/>
                            </a:rPr>
                            <m:t>𝑁𝑜</m:t>
                          </m:r>
                          <m:r>
                            <a:rPr lang="en-US" i="1" dirty="0">
                              <a:latin typeface="Cambria Math" panose="02040503050406030204" pitchFamily="18" charset="0"/>
                            </a:rPr>
                            <m:t>. </m:t>
                          </m:r>
                          <m:r>
                            <a:rPr lang="en-US" i="1" dirty="0">
                              <a:latin typeface="Cambria Math" panose="02040503050406030204" pitchFamily="18" charset="0"/>
                            </a:rPr>
                            <m:t>𝑜𝑓</m:t>
                          </m:r>
                          <m:r>
                            <a:rPr lang="en-US" i="1" dirty="0">
                              <a:latin typeface="Cambria Math" panose="02040503050406030204" pitchFamily="18" charset="0"/>
                            </a:rPr>
                            <m:t> </m:t>
                          </m:r>
                          <m:r>
                            <a:rPr lang="en-US" b="0" i="1" dirty="0" smtClean="0">
                              <a:latin typeface="Cambria Math" panose="02040503050406030204" pitchFamily="18" charset="0"/>
                            </a:rPr>
                            <m:t>𝑣𝑖𝑠𝑖𝑡</m:t>
                          </m:r>
                          <m:r>
                            <a:rPr lang="en-US" b="0" i="1" dirty="0" smtClean="0">
                              <a:latin typeface="Cambria Math" panose="02040503050406030204" pitchFamily="18" charset="0"/>
                            </a:rPr>
                            <m:t> </m:t>
                          </m:r>
                          <m:r>
                            <a:rPr lang="en-US" i="1" dirty="0">
                              <a:latin typeface="Cambria Math" panose="02040503050406030204" pitchFamily="18" charset="0"/>
                            </a:rPr>
                            <m:t>𝑑𝑟𝑜𝑝</m:t>
                          </m:r>
                          <m:r>
                            <a:rPr lang="en-US" b="0" i="1" dirty="0" smtClean="0">
                              <a:latin typeface="Cambria Math" panose="02040503050406030204" pitchFamily="18" charset="0"/>
                            </a:rPr>
                            <m:t>−</m:t>
                          </m:r>
                          <m:r>
                            <a:rPr lang="en-US" i="1" dirty="0">
                              <a:latin typeface="Cambria Math" panose="02040503050406030204" pitchFamily="18" charset="0"/>
                            </a:rPr>
                            <m:t>𝑜𝑓𝑓𝑠</m:t>
                          </m:r>
                          <m:r>
                            <a:rPr lang="en-US" i="1" dirty="0">
                              <a:latin typeface="Cambria Math" panose="02040503050406030204" pitchFamily="18" charset="0"/>
                            </a:rPr>
                            <m:t> </m:t>
                          </m:r>
                          <m:r>
                            <a:rPr lang="en-US" i="1" dirty="0">
                              <a:latin typeface="Cambria Math" panose="02040503050406030204" pitchFamily="18" charset="0"/>
                            </a:rPr>
                            <m:t>𝑎𝑡</m:t>
                          </m:r>
                          <m:r>
                            <a:rPr lang="en-US" i="1" dirty="0">
                              <a:latin typeface="Cambria Math" panose="02040503050406030204" pitchFamily="18" charset="0"/>
                            </a:rPr>
                            <m:t> </m:t>
                          </m:r>
                          <m:r>
                            <a:rPr lang="en-US" b="0" i="1" dirty="0" smtClean="0">
                              <a:latin typeface="Cambria Math" panose="02040503050406030204" pitchFamily="18" charset="0"/>
                            </a:rPr>
                            <m:t>𝑡h𝑒</m:t>
                          </m:r>
                          <m:r>
                            <a:rPr lang="en-US" b="0" i="1" dirty="0" smtClean="0">
                              <a:latin typeface="Cambria Math" panose="02040503050406030204" pitchFamily="18" charset="0"/>
                            </a:rPr>
                            <m:t> </m:t>
                          </m:r>
                          <m:r>
                            <a:rPr lang="en-US" b="0" i="1" dirty="0" smtClean="0">
                              <a:latin typeface="Cambria Math" panose="02040503050406030204" pitchFamily="18" charset="0"/>
                            </a:rPr>
                            <m:t>𝑝𝑎𝑟𝑡𝑖𝑐𝑢𝑙𝑎𝑟</m:t>
                          </m:r>
                          <m:r>
                            <a:rPr lang="en-US" b="0" i="1" dirty="0" smtClean="0">
                              <a:latin typeface="Cambria Math" panose="02040503050406030204" pitchFamily="18" charset="0"/>
                            </a:rPr>
                            <m:t> </m:t>
                          </m:r>
                          <m:r>
                            <a:rPr lang="en-US" b="0" i="1" dirty="0" smtClean="0">
                              <a:latin typeface="Cambria Math" panose="02040503050406030204" pitchFamily="18" charset="0"/>
                            </a:rPr>
                            <m:t>𝑠𝑡𝑒𝑝</m:t>
                          </m:r>
                        </m:num>
                        <m:den>
                          <m:r>
                            <a:rPr lang="en-US" b="0" i="1" dirty="0" smtClean="0">
                              <a:latin typeface="Cambria Math" panose="02040503050406030204" pitchFamily="18" charset="0"/>
                            </a:rPr>
                            <m:t>𝑇𝑜𝑎𝑙</m:t>
                          </m:r>
                          <m:r>
                            <a:rPr lang="en-US" b="0" i="1" dirty="0" smtClean="0">
                              <a:latin typeface="Cambria Math" panose="02040503050406030204" pitchFamily="18" charset="0"/>
                            </a:rPr>
                            <m:t> </m:t>
                          </m:r>
                          <m:r>
                            <a:rPr lang="en-US" b="0" i="1" dirty="0" smtClean="0">
                              <a:latin typeface="Cambria Math" panose="02040503050406030204" pitchFamily="18" charset="0"/>
                            </a:rPr>
                            <m:t>𝑁𝑜</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𝑡𝑟𝑎𝑛𝑠𝑖𝑡𝑖𝑜𝑛𝑠</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𝑐𝑢𝑟𝑟𝑒𝑛𝑡</m:t>
                          </m:r>
                          <m:r>
                            <a:rPr lang="en-US" b="0" i="1" dirty="0" smtClean="0">
                              <a:latin typeface="Cambria Math" panose="02040503050406030204" pitchFamily="18" charset="0"/>
                            </a:rPr>
                            <m:t> </m:t>
                          </m:r>
                          <m:r>
                            <a:rPr lang="en-US" b="0" i="1" dirty="0" smtClean="0">
                              <a:latin typeface="Cambria Math" panose="02040503050406030204" pitchFamily="18" charset="0"/>
                            </a:rPr>
                            <m:t>𝑠𝑡𝑒𝑝</m:t>
                          </m:r>
                          <m:r>
                            <a:rPr lang="en-US" b="0" i="1" dirty="0" smtClean="0">
                              <a:latin typeface="Cambria Math" panose="02040503050406030204" pitchFamily="18" charset="0"/>
                            </a:rPr>
                            <m:t> </m:t>
                          </m:r>
                          <m:r>
                            <a:rPr lang="en-US" b="0" i="1" dirty="0" smtClean="0">
                              <a:latin typeface="Cambria Math" panose="02040503050406030204" pitchFamily="18" charset="0"/>
                            </a:rPr>
                            <m:t>𝑡𝑜</m:t>
                          </m:r>
                          <m:r>
                            <a:rPr lang="en-US" b="0" i="1" dirty="0" smtClean="0">
                              <a:latin typeface="Cambria Math" panose="02040503050406030204" pitchFamily="18" charset="0"/>
                            </a:rPr>
                            <m:t> </m:t>
                          </m:r>
                          <m:r>
                            <a:rPr lang="en-US" b="0" i="1" dirty="0" smtClean="0">
                              <a:latin typeface="Cambria Math" panose="02040503050406030204" pitchFamily="18" charset="0"/>
                            </a:rPr>
                            <m:t>𝑡h𝑒</m:t>
                          </m:r>
                          <m:r>
                            <a:rPr lang="en-US" b="0" i="1" dirty="0" smtClean="0">
                              <a:latin typeface="Cambria Math" panose="02040503050406030204" pitchFamily="18" charset="0"/>
                            </a:rPr>
                            <m:t> </m:t>
                          </m:r>
                          <m:r>
                            <a:rPr lang="en-US" b="0" i="1" dirty="0" smtClean="0">
                              <a:latin typeface="Cambria Math" panose="02040503050406030204" pitchFamily="18" charset="0"/>
                            </a:rPr>
                            <m:t>𝑛𝑒𝑥𝑡</m:t>
                          </m:r>
                          <m:r>
                            <a:rPr lang="en-US" b="0" i="1" dirty="0" smtClean="0">
                              <a:latin typeface="Cambria Math" panose="02040503050406030204" pitchFamily="18" charset="0"/>
                            </a:rPr>
                            <m:t> </m:t>
                          </m:r>
                          <m:r>
                            <a:rPr lang="en-US" b="0" i="1" dirty="0" smtClean="0">
                              <a:latin typeface="Cambria Math" panose="02040503050406030204" pitchFamily="18" charset="0"/>
                            </a:rPr>
                            <m:t>𝑠𝑡𝑒𝑝</m:t>
                          </m:r>
                        </m:den>
                      </m:f>
                      <m:r>
                        <a:rPr lang="en-US" b="0" i="1" dirty="0" smtClean="0">
                          <a:latin typeface="Cambria Math" panose="02040503050406030204" pitchFamily="18" charset="0"/>
                        </a:rPr>
                        <m:t> </m:t>
                      </m:r>
                    </m:oMath>
                  </m:oMathPara>
                </a14:m>
                <a:endParaRPr lang="en-US" dirty="0"/>
              </a:p>
            </p:txBody>
          </p:sp>
        </mc:Choice>
        <mc:Fallback xmlns="">
          <p:sp>
            <p:nvSpPr>
              <p:cNvPr id="13" name="TextBox 12">
                <a:extLst>
                  <a:ext uri="{FF2B5EF4-FFF2-40B4-BE49-F238E27FC236}">
                    <a16:creationId xmlns:a16="http://schemas.microsoft.com/office/drawing/2014/main" id="{A3DC66BE-07FD-B44E-B892-12667393D49B}"/>
                  </a:ext>
                </a:extLst>
              </p:cNvPr>
              <p:cNvSpPr txBox="1">
                <a:spLocks noRot="1" noChangeAspect="1" noMove="1" noResize="1" noEditPoints="1" noAdjustHandles="1" noChangeArrowheads="1" noChangeShapeType="1" noTextEdit="1"/>
              </p:cNvSpPr>
              <p:nvPr/>
            </p:nvSpPr>
            <p:spPr>
              <a:xfrm>
                <a:off x="2137332" y="2553112"/>
                <a:ext cx="9021077" cy="975267"/>
              </a:xfrm>
              <a:prstGeom prst="rect">
                <a:avLst/>
              </a:prstGeom>
              <a:blipFill>
                <a:blip r:embed="rId3"/>
                <a:stretch>
                  <a:fillRect l="-703" t="-3896" b="-649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64D2F34-EE3A-304E-B886-EC489407DE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3046" y="4334494"/>
            <a:ext cx="1427833" cy="2021856"/>
          </a:xfrm>
          <a:prstGeom prst="rect">
            <a:avLst/>
          </a:prstGeom>
        </p:spPr>
      </p:pic>
      <p:pic>
        <p:nvPicPr>
          <p:cNvPr id="19" name="Picture 18" descr="Icon&#10;&#10;Description automatically generated">
            <a:extLst>
              <a:ext uri="{FF2B5EF4-FFF2-40B4-BE49-F238E27FC236}">
                <a16:creationId xmlns:a16="http://schemas.microsoft.com/office/drawing/2014/main" id="{20D31CA8-79F9-DB46-806A-024150C11A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3591" y="2648580"/>
            <a:ext cx="753006" cy="753006"/>
          </a:xfrm>
          <a:prstGeom prst="rect">
            <a:avLst/>
          </a:prstGeom>
        </p:spPr>
      </p:pic>
      <p:pic>
        <p:nvPicPr>
          <p:cNvPr id="21" name="Picture 20" descr="Icon&#10;&#10;Description automatically generated">
            <a:extLst>
              <a:ext uri="{FF2B5EF4-FFF2-40B4-BE49-F238E27FC236}">
                <a16:creationId xmlns:a16="http://schemas.microsoft.com/office/drawing/2014/main" id="{1C65F6A3-9589-3941-A653-F3FCBB4FA60B}"/>
              </a:ext>
            </a:extLst>
          </p:cNvPr>
          <p:cNvPicPr>
            <a:picLocks noChangeAspect="1"/>
          </p:cNvPicPr>
          <p:nvPr/>
        </p:nvPicPr>
        <p:blipFill>
          <a:blip r:embed="rId6">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75237" y="1436834"/>
            <a:ext cx="965642" cy="965642"/>
          </a:xfrm>
          <a:prstGeom prst="rect">
            <a:avLst/>
          </a:prstGeom>
        </p:spPr>
      </p:pic>
      <p:pic>
        <p:nvPicPr>
          <p:cNvPr id="23" name="Picture 22" descr="Shape, polygon&#10;&#10;Description automatically generated">
            <a:extLst>
              <a:ext uri="{FF2B5EF4-FFF2-40B4-BE49-F238E27FC236}">
                <a16:creationId xmlns:a16="http://schemas.microsoft.com/office/drawing/2014/main" id="{517A8103-34C4-EB44-AD45-A5B3564259A8}"/>
              </a:ext>
            </a:extLst>
          </p:cNvPr>
          <p:cNvPicPr>
            <a:picLocks noChangeAspect="1"/>
          </p:cNvPicPr>
          <p:nvPr/>
        </p:nvPicPr>
        <p:blipFill>
          <a:blip r:embed="rId7">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102531" y="3605597"/>
            <a:ext cx="615126" cy="615126"/>
          </a:xfrm>
          <a:prstGeom prst="rect">
            <a:avLst/>
          </a:prstGeom>
        </p:spPr>
      </p:pic>
      <p:graphicFrame>
        <p:nvGraphicFramePr>
          <p:cNvPr id="24" name="Diagram 23">
            <a:extLst>
              <a:ext uri="{FF2B5EF4-FFF2-40B4-BE49-F238E27FC236}">
                <a16:creationId xmlns:a16="http://schemas.microsoft.com/office/drawing/2014/main" id="{3A91E4E3-3545-9C4E-9AAB-C327B1E306CC}"/>
              </a:ext>
            </a:extLst>
          </p:cNvPr>
          <p:cNvGraphicFramePr/>
          <p:nvPr>
            <p:extLst>
              <p:ext uri="{D42A27DB-BD31-4B8C-83A1-F6EECF244321}">
                <p14:modId xmlns:p14="http://schemas.microsoft.com/office/powerpoint/2010/main" val="3750020465"/>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96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B45798-C6E1-4B4C-BEFD-1F87C8412BBF}"/>
              </a:ext>
            </a:extLst>
          </p:cNvPr>
          <p:cNvSpPr>
            <a:spLocks noGrp="1"/>
          </p:cNvSpPr>
          <p:nvPr>
            <p:ph type="sldNum" sz="quarter" idx="12"/>
          </p:nvPr>
        </p:nvSpPr>
        <p:spPr/>
        <p:txBody>
          <a:bodyPr/>
          <a:lstStyle/>
          <a:p>
            <a:fld id="{DC38E6AA-ABD0-FE41-9EE5-97C46D2F0330}" type="slidenum">
              <a:rPr lang="en-US" smtClean="0"/>
              <a:t>9</a:t>
            </a:fld>
            <a:endParaRPr lang="en-US"/>
          </a:p>
        </p:txBody>
      </p:sp>
      <p:sp>
        <p:nvSpPr>
          <p:cNvPr id="5" name="Title 1">
            <a:extLst>
              <a:ext uri="{FF2B5EF4-FFF2-40B4-BE49-F238E27FC236}">
                <a16:creationId xmlns:a16="http://schemas.microsoft.com/office/drawing/2014/main" id="{4685050E-2A8B-7448-B5BE-C15E11414753}"/>
              </a:ext>
            </a:extLst>
          </p:cNvPr>
          <p:cNvSpPr>
            <a:spLocks noGrp="1"/>
          </p:cNvSpPr>
          <p:nvPr>
            <p:ph type="title"/>
          </p:nvPr>
        </p:nvSpPr>
        <p:spPr>
          <a:xfrm>
            <a:off x="347938" y="355966"/>
            <a:ext cx="9634262" cy="1012399"/>
          </a:xfrm>
        </p:spPr>
        <p:txBody>
          <a:bodyPr>
            <a:noAutofit/>
          </a:bodyPr>
          <a:lstStyle/>
          <a:p>
            <a:r>
              <a:rPr lang="en-US" sz="4000" b="1" dirty="0">
                <a:latin typeface="+mn-lt"/>
              </a:rPr>
              <a:t>HYPOTHESIS TESTING </a:t>
            </a:r>
            <a:r>
              <a:rPr lang="en-US" sz="4000" b="1" dirty="0">
                <a:solidFill>
                  <a:schemeClr val="tx1"/>
                </a:solidFill>
                <a:latin typeface="+mn-lt"/>
              </a:rPr>
              <a:t>FOR DROP-OFF RATE</a:t>
            </a:r>
          </a:p>
        </p:txBody>
      </p:sp>
      <p:sp>
        <p:nvSpPr>
          <p:cNvPr id="6" name="TextBox 5">
            <a:extLst>
              <a:ext uri="{FF2B5EF4-FFF2-40B4-BE49-F238E27FC236}">
                <a16:creationId xmlns:a16="http://schemas.microsoft.com/office/drawing/2014/main" id="{D8497A53-72E2-B54D-9D24-48ED741F047F}"/>
              </a:ext>
            </a:extLst>
          </p:cNvPr>
          <p:cNvSpPr txBox="1"/>
          <p:nvPr/>
        </p:nvSpPr>
        <p:spPr>
          <a:xfrm>
            <a:off x="347939" y="1845247"/>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Null Hypothesis: </a:t>
            </a:r>
            <a:r>
              <a:rPr lang="en-US" dirty="0"/>
              <a:t>The mean difference between the step drop-off rate in control group (</a:t>
            </a:r>
            <a:r>
              <a:rPr lang="el-GR" dirty="0"/>
              <a:t>μ</a:t>
            </a:r>
            <a:r>
              <a:rPr lang="en-US" baseline="-25000" dirty="0"/>
              <a:t>c</a:t>
            </a:r>
            <a:r>
              <a:rPr lang="en-US" dirty="0"/>
              <a:t>) and test group (</a:t>
            </a:r>
            <a:r>
              <a:rPr lang="el-GR" dirty="0"/>
              <a:t>μ</a:t>
            </a:r>
            <a:r>
              <a:rPr lang="en-US" baseline="-25000" dirty="0"/>
              <a:t>t</a:t>
            </a:r>
            <a:r>
              <a:rPr lang="en-US" dirty="0"/>
              <a:t>) is zero</a:t>
            </a:r>
          </a:p>
          <a:p>
            <a:pPr algn="just"/>
            <a:r>
              <a:rPr lang="en-US" b="1" dirty="0"/>
              <a:t>H</a:t>
            </a:r>
            <a:r>
              <a:rPr lang="en-US" b="1" baseline="-25000" dirty="0"/>
              <a:t>0</a:t>
            </a:r>
            <a:r>
              <a:rPr lang="en-US" b="1" dirty="0"/>
              <a:t>:</a:t>
            </a:r>
            <a:r>
              <a:rPr lang="el-GR" b="1" dirty="0"/>
              <a:t> μ</a:t>
            </a:r>
            <a:r>
              <a:rPr lang="en-US" b="1" baseline="-25000" dirty="0"/>
              <a:t>c</a:t>
            </a:r>
            <a:r>
              <a:rPr lang="en-US" b="1" dirty="0"/>
              <a:t>=</a:t>
            </a:r>
            <a:r>
              <a:rPr lang="el-GR" b="1" dirty="0"/>
              <a:t>μ</a:t>
            </a:r>
            <a:r>
              <a:rPr lang="en-US" b="1" baseline="-25000" dirty="0"/>
              <a:t>t</a:t>
            </a:r>
          </a:p>
        </p:txBody>
      </p:sp>
      <p:graphicFrame>
        <p:nvGraphicFramePr>
          <p:cNvPr id="7" name="Table 12">
            <a:extLst>
              <a:ext uri="{FF2B5EF4-FFF2-40B4-BE49-F238E27FC236}">
                <a16:creationId xmlns:a16="http://schemas.microsoft.com/office/drawing/2014/main" id="{192FE03F-F96C-8044-8727-981A03DAE594}"/>
              </a:ext>
            </a:extLst>
          </p:cNvPr>
          <p:cNvGraphicFramePr>
            <a:graphicFrameLocks noGrp="1"/>
          </p:cNvGraphicFramePr>
          <p:nvPr>
            <p:extLst>
              <p:ext uri="{D42A27DB-BD31-4B8C-83A1-F6EECF244321}">
                <p14:modId xmlns:p14="http://schemas.microsoft.com/office/powerpoint/2010/main" val="3978471516"/>
              </p:ext>
            </p:extLst>
          </p:nvPr>
        </p:nvGraphicFramePr>
        <p:xfrm>
          <a:off x="4798494" y="4199697"/>
          <a:ext cx="7017454" cy="2164080"/>
        </p:xfrm>
        <a:graphic>
          <a:graphicData uri="http://schemas.openxmlformats.org/drawingml/2006/table">
            <a:tbl>
              <a:tblPr firstRow="1" bandRow="1">
                <a:tableStyleId>{93296810-A885-4BE3-A3E7-6D5BEEA58F35}</a:tableStyleId>
              </a:tblPr>
              <a:tblGrid>
                <a:gridCol w="833085">
                  <a:extLst>
                    <a:ext uri="{9D8B030D-6E8A-4147-A177-3AD203B41FA5}">
                      <a16:colId xmlns:a16="http://schemas.microsoft.com/office/drawing/2014/main" val="2140216007"/>
                    </a:ext>
                  </a:extLst>
                </a:gridCol>
                <a:gridCol w="1648199">
                  <a:extLst>
                    <a:ext uri="{9D8B030D-6E8A-4147-A177-3AD203B41FA5}">
                      <a16:colId xmlns:a16="http://schemas.microsoft.com/office/drawing/2014/main" val="4283650598"/>
                    </a:ext>
                  </a:extLst>
                </a:gridCol>
                <a:gridCol w="1601987">
                  <a:extLst>
                    <a:ext uri="{9D8B030D-6E8A-4147-A177-3AD203B41FA5}">
                      <a16:colId xmlns:a16="http://schemas.microsoft.com/office/drawing/2014/main" val="1227296223"/>
                    </a:ext>
                  </a:extLst>
                </a:gridCol>
                <a:gridCol w="1540372">
                  <a:extLst>
                    <a:ext uri="{9D8B030D-6E8A-4147-A177-3AD203B41FA5}">
                      <a16:colId xmlns:a16="http://schemas.microsoft.com/office/drawing/2014/main" val="1618437591"/>
                    </a:ext>
                  </a:extLst>
                </a:gridCol>
                <a:gridCol w="1393811">
                  <a:extLst>
                    <a:ext uri="{9D8B030D-6E8A-4147-A177-3AD203B41FA5}">
                      <a16:colId xmlns:a16="http://schemas.microsoft.com/office/drawing/2014/main" val="2920790502"/>
                    </a:ext>
                  </a:extLst>
                </a:gridCol>
              </a:tblGrid>
              <a:tr h="723850">
                <a:tc>
                  <a:txBody>
                    <a:bodyPr/>
                    <a:lstStyle/>
                    <a:p>
                      <a:r>
                        <a:rPr lang="en-US" sz="1600" dirty="0"/>
                        <a:t>Step</a:t>
                      </a:r>
                    </a:p>
                  </a:txBody>
                  <a:tcPr/>
                </a:tc>
                <a:tc>
                  <a:txBody>
                    <a:bodyPr/>
                    <a:lstStyle/>
                    <a:p>
                      <a:r>
                        <a:rPr lang="en-US" sz="1600" dirty="0"/>
                        <a:t>Decrease in drop-off rate (Test-Control)</a:t>
                      </a:r>
                    </a:p>
                  </a:txBody>
                  <a:tcPr/>
                </a:tc>
                <a:tc>
                  <a:txBody>
                    <a:bodyPr/>
                    <a:lstStyle/>
                    <a:p>
                      <a:r>
                        <a:rPr lang="en-US" sz="1600" dirty="0"/>
                        <a:t>Z-score, p value</a:t>
                      </a:r>
                    </a:p>
                  </a:txBody>
                  <a:tcPr/>
                </a:tc>
                <a:tc>
                  <a:txBody>
                    <a:bodyPr/>
                    <a:lstStyle/>
                    <a:p>
                      <a:r>
                        <a:rPr lang="en-US" sz="1600" dirty="0"/>
                        <a:t>Test Result</a:t>
                      </a:r>
                    </a:p>
                  </a:txBody>
                  <a:tcPr/>
                </a:tc>
                <a:tc>
                  <a:txBody>
                    <a:bodyPr/>
                    <a:lstStyle/>
                    <a:p>
                      <a:r>
                        <a:rPr lang="en-US" sz="1600" dirty="0"/>
                        <a:t>Performance of Test Group</a:t>
                      </a:r>
                    </a:p>
                  </a:txBody>
                  <a:tcPr/>
                </a:tc>
                <a:extLst>
                  <a:ext uri="{0D108BD9-81ED-4DB2-BD59-A6C34878D82A}">
                    <a16:rowId xmlns:a16="http://schemas.microsoft.com/office/drawing/2014/main" val="762775465"/>
                  </a:ext>
                </a:extLst>
              </a:tr>
              <a:tr h="326179">
                <a:tc>
                  <a:txBody>
                    <a:bodyPr/>
                    <a:lstStyle/>
                    <a:p>
                      <a:r>
                        <a:rPr lang="en-US" sz="1600" dirty="0"/>
                        <a:t>Start</a:t>
                      </a:r>
                    </a:p>
                  </a:txBody>
                  <a:tcPr/>
                </a:tc>
                <a:tc>
                  <a:txBody>
                    <a:bodyPr/>
                    <a:lstStyle/>
                    <a:p>
                      <a:r>
                        <a:rPr lang="en-US" sz="1600" dirty="0"/>
                        <a:t>-5.16%</a:t>
                      </a:r>
                    </a:p>
                  </a:txBody>
                  <a:tcPr/>
                </a:tc>
                <a:tc>
                  <a:txBody>
                    <a:bodyPr/>
                    <a:lstStyle/>
                    <a:p>
                      <a:r>
                        <a:rPr lang="en-US" sz="1600" dirty="0"/>
                        <a:t>16.7, 4.4e-63</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703583465"/>
                  </a:ext>
                </a:extLst>
              </a:tr>
              <a:tr h="326179">
                <a:tc>
                  <a:txBody>
                    <a:bodyPr/>
                    <a:lstStyle/>
                    <a:p>
                      <a:r>
                        <a:rPr lang="en-US" sz="1600" dirty="0"/>
                        <a:t>Step 1</a:t>
                      </a:r>
                    </a:p>
                  </a:txBody>
                  <a:tcPr/>
                </a:tc>
                <a:tc>
                  <a:txBody>
                    <a:bodyPr/>
                    <a:lstStyle/>
                    <a:p>
                      <a:r>
                        <a:rPr lang="en-US" sz="1600" dirty="0"/>
                        <a:t>-3.28%</a:t>
                      </a:r>
                    </a:p>
                  </a:txBody>
                  <a:tcPr/>
                </a:tc>
                <a:tc>
                  <a:txBody>
                    <a:bodyPr/>
                    <a:lstStyle/>
                    <a:p>
                      <a:r>
                        <a:rPr lang="en-US" sz="1600" dirty="0"/>
                        <a:t>12.1, 9.8e-34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2342615105"/>
                  </a:ext>
                </a:extLst>
              </a:tr>
              <a:tr h="326179">
                <a:tc>
                  <a:txBody>
                    <a:bodyPr/>
                    <a:lstStyle/>
                    <a:p>
                      <a:r>
                        <a:rPr lang="en-US" sz="1600" dirty="0"/>
                        <a:t>Step 2</a:t>
                      </a:r>
                    </a:p>
                  </a:txBody>
                  <a:tcPr/>
                </a:tc>
                <a:tc>
                  <a:txBody>
                    <a:bodyPr/>
                    <a:lstStyle/>
                    <a:p>
                      <a:r>
                        <a:rPr lang="en-US" sz="1600" dirty="0"/>
                        <a:t>-1.25%</a:t>
                      </a:r>
                    </a:p>
                  </a:txBody>
                  <a:tcPr/>
                </a:tc>
                <a:tc>
                  <a:txBody>
                    <a:bodyPr/>
                    <a:lstStyle/>
                    <a:p>
                      <a:r>
                        <a:rPr lang="en-US" sz="1600" dirty="0"/>
                        <a:t>5.9, 2.4e-09</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549901510"/>
                  </a:ext>
                </a:extLst>
              </a:tr>
              <a:tr h="326179">
                <a:tc>
                  <a:txBody>
                    <a:bodyPr/>
                    <a:lstStyle/>
                    <a:p>
                      <a:r>
                        <a:rPr lang="en-US" sz="1600" dirty="0"/>
                        <a:t>Step 3</a:t>
                      </a:r>
                    </a:p>
                  </a:txBody>
                  <a:tcPr/>
                </a:tc>
                <a:tc>
                  <a:txBody>
                    <a:bodyPr/>
                    <a:lstStyle/>
                    <a:p>
                      <a:r>
                        <a:rPr lang="en-US" sz="1600" dirty="0"/>
                        <a:t>-3.98%</a:t>
                      </a:r>
                    </a:p>
                  </a:txBody>
                  <a:tcPr/>
                </a:tc>
                <a:tc>
                  <a:txBody>
                    <a:bodyPr/>
                    <a:lstStyle/>
                    <a:p>
                      <a:r>
                        <a:rPr lang="en-US" sz="1600" dirty="0"/>
                        <a:t>11.7, 7.7e-32</a:t>
                      </a:r>
                    </a:p>
                  </a:txBody>
                  <a:tcPr/>
                </a:tc>
                <a:tc>
                  <a:txBody>
                    <a:bodyPr/>
                    <a:lstStyle/>
                    <a:p>
                      <a:r>
                        <a:rPr lang="en-US" sz="1600" dirty="0"/>
                        <a:t>H</a:t>
                      </a:r>
                      <a:r>
                        <a:rPr lang="en-US" sz="1600" baseline="-25000" dirty="0"/>
                        <a:t>0</a:t>
                      </a:r>
                      <a:r>
                        <a:rPr lang="en-US" sz="1600" baseline="0" dirty="0"/>
                        <a:t> rejected</a:t>
                      </a:r>
                      <a:endParaRPr lang="en-US" sz="1600" dirty="0"/>
                    </a:p>
                  </a:txBody>
                  <a:tcPr/>
                </a:tc>
                <a:tc>
                  <a:txBody>
                    <a:bodyPr/>
                    <a:lstStyle/>
                    <a:p>
                      <a:pPr algn="ctr"/>
                      <a:r>
                        <a:rPr lang="en-US" sz="1600" dirty="0"/>
                        <a:t>😀</a:t>
                      </a:r>
                    </a:p>
                  </a:txBody>
                  <a:tcPr/>
                </a:tc>
                <a:extLst>
                  <a:ext uri="{0D108BD9-81ED-4DB2-BD59-A6C34878D82A}">
                    <a16:rowId xmlns:a16="http://schemas.microsoft.com/office/drawing/2014/main" val="1200258214"/>
                  </a:ext>
                </a:extLst>
              </a:tr>
            </a:tbl>
          </a:graphicData>
        </a:graphic>
      </p:graphicFrame>
      <p:pic>
        <p:nvPicPr>
          <p:cNvPr id="2" name="Picture 1">
            <a:extLst>
              <a:ext uri="{FF2B5EF4-FFF2-40B4-BE49-F238E27FC236}">
                <a16:creationId xmlns:a16="http://schemas.microsoft.com/office/drawing/2014/main" id="{9F72CF46-9123-BF47-8C77-AAA34D6FE03A}"/>
              </a:ext>
            </a:extLst>
          </p:cNvPr>
          <p:cNvPicPr>
            <a:picLocks noChangeAspect="1"/>
          </p:cNvPicPr>
          <p:nvPr/>
        </p:nvPicPr>
        <p:blipFill>
          <a:blip r:embed="rId3"/>
          <a:stretch>
            <a:fillRect/>
          </a:stretch>
        </p:blipFill>
        <p:spPr>
          <a:xfrm>
            <a:off x="4798494" y="1818390"/>
            <a:ext cx="7045567" cy="1674055"/>
          </a:xfrm>
          <a:prstGeom prst="rect">
            <a:avLst/>
          </a:prstGeom>
        </p:spPr>
      </p:pic>
      <p:sp>
        <p:nvSpPr>
          <p:cNvPr id="3" name="TextBox 2">
            <a:extLst>
              <a:ext uri="{FF2B5EF4-FFF2-40B4-BE49-F238E27FC236}">
                <a16:creationId xmlns:a16="http://schemas.microsoft.com/office/drawing/2014/main" id="{943E6DCE-C190-F042-97FB-22CED51CC303}"/>
              </a:ext>
            </a:extLst>
          </p:cNvPr>
          <p:cNvSpPr txBox="1"/>
          <p:nvPr/>
        </p:nvSpPr>
        <p:spPr>
          <a:xfrm>
            <a:off x="4770358" y="1331578"/>
            <a:ext cx="7073704" cy="400110"/>
          </a:xfrm>
          <a:prstGeom prst="rect">
            <a:avLst/>
          </a:prstGeom>
          <a:solidFill>
            <a:schemeClr val="accent2">
              <a:lumMod val="40000"/>
              <a:lumOff val="60000"/>
            </a:schemeClr>
          </a:solidFill>
        </p:spPr>
        <p:txBody>
          <a:bodyPr wrap="square" rtlCol="0">
            <a:spAutoFit/>
          </a:bodyPr>
          <a:lstStyle/>
          <a:p>
            <a:r>
              <a:rPr lang="en-US" sz="2000" b="1" dirty="0"/>
              <a:t>RIGHT-TAILED PROPORTIONS Z-TEST (at 95% confidence interval)</a:t>
            </a:r>
          </a:p>
        </p:txBody>
      </p:sp>
      <p:sp>
        <p:nvSpPr>
          <p:cNvPr id="8" name="TextBox 7">
            <a:extLst>
              <a:ext uri="{FF2B5EF4-FFF2-40B4-BE49-F238E27FC236}">
                <a16:creationId xmlns:a16="http://schemas.microsoft.com/office/drawing/2014/main" id="{55D2ED62-8179-BE43-BD5B-946CF5ECAB67}"/>
              </a:ext>
            </a:extLst>
          </p:cNvPr>
          <p:cNvSpPr txBox="1"/>
          <p:nvPr/>
        </p:nvSpPr>
        <p:spPr>
          <a:xfrm>
            <a:off x="347938" y="1335554"/>
            <a:ext cx="4125588" cy="400110"/>
          </a:xfrm>
          <a:prstGeom prst="rect">
            <a:avLst/>
          </a:prstGeom>
          <a:solidFill>
            <a:schemeClr val="accent2">
              <a:lumMod val="40000"/>
              <a:lumOff val="60000"/>
            </a:schemeClr>
          </a:solidFill>
        </p:spPr>
        <p:txBody>
          <a:bodyPr wrap="square" rtlCol="0">
            <a:spAutoFit/>
          </a:bodyPr>
          <a:lstStyle/>
          <a:p>
            <a:r>
              <a:rPr lang="en-US" sz="2000" b="1" dirty="0"/>
              <a:t>HYPOTHESIS FORMULATION</a:t>
            </a:r>
          </a:p>
        </p:txBody>
      </p:sp>
      <p:sp>
        <p:nvSpPr>
          <p:cNvPr id="9" name="Right Arrow 8">
            <a:extLst>
              <a:ext uri="{FF2B5EF4-FFF2-40B4-BE49-F238E27FC236}">
                <a16:creationId xmlns:a16="http://schemas.microsoft.com/office/drawing/2014/main" id="{EA80D821-6BC4-7B4E-9431-D6EB7495DFA2}"/>
              </a:ext>
            </a:extLst>
          </p:cNvPr>
          <p:cNvSpPr/>
          <p:nvPr/>
        </p:nvSpPr>
        <p:spPr>
          <a:xfrm>
            <a:off x="4019378" y="2518418"/>
            <a:ext cx="679234" cy="369332"/>
          </a:xfrm>
          <a:prstGeom prst="rightArrow">
            <a:avLst/>
          </a:prstGeom>
          <a:solidFill>
            <a:schemeClr val="accent2">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CF984-FFCB-CD4B-8D94-97B3938828B4}"/>
              </a:ext>
            </a:extLst>
          </p:cNvPr>
          <p:cNvSpPr txBox="1"/>
          <p:nvPr/>
        </p:nvSpPr>
        <p:spPr>
          <a:xfrm>
            <a:off x="347939" y="4811815"/>
            <a:ext cx="4125588" cy="400110"/>
          </a:xfrm>
          <a:prstGeom prst="rect">
            <a:avLst/>
          </a:prstGeom>
          <a:solidFill>
            <a:schemeClr val="accent2">
              <a:lumMod val="40000"/>
              <a:lumOff val="60000"/>
            </a:schemeClr>
          </a:solidFill>
        </p:spPr>
        <p:txBody>
          <a:bodyPr wrap="square" rtlCol="0">
            <a:spAutoFit/>
          </a:bodyPr>
          <a:lstStyle/>
          <a:p>
            <a:r>
              <a:rPr lang="en-US" sz="2000" b="1" dirty="0"/>
              <a:t>BUSINESS CONCLUSION (at 𝜶=0.05)</a:t>
            </a:r>
          </a:p>
        </p:txBody>
      </p:sp>
      <p:sp>
        <p:nvSpPr>
          <p:cNvPr id="11" name="Right Arrow 10">
            <a:extLst>
              <a:ext uri="{FF2B5EF4-FFF2-40B4-BE49-F238E27FC236}">
                <a16:creationId xmlns:a16="http://schemas.microsoft.com/office/drawing/2014/main" id="{4FED5247-D12A-804D-971E-221DDD505001}"/>
              </a:ext>
            </a:extLst>
          </p:cNvPr>
          <p:cNvSpPr/>
          <p:nvPr/>
        </p:nvSpPr>
        <p:spPr>
          <a:xfrm rot="5400000">
            <a:off x="9535873" y="3096884"/>
            <a:ext cx="694778" cy="411629"/>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F3635C4F-5A34-EA4F-9618-8305C87C1E12}"/>
              </a:ext>
            </a:extLst>
          </p:cNvPr>
          <p:cNvGraphicFramePr/>
          <p:nvPr>
            <p:extLst>
              <p:ext uri="{D42A27DB-BD31-4B8C-83A1-F6EECF244321}">
                <p14:modId xmlns:p14="http://schemas.microsoft.com/office/powerpoint/2010/main" val="2784192917"/>
              </p:ext>
            </p:extLst>
          </p:nvPr>
        </p:nvGraphicFramePr>
        <p:xfrm>
          <a:off x="-1" y="0"/>
          <a:ext cx="12268201" cy="425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68614538-41D9-D94D-8452-D34C473936BE}"/>
              </a:ext>
            </a:extLst>
          </p:cNvPr>
          <p:cNvSpPr txBox="1"/>
          <p:nvPr/>
        </p:nvSpPr>
        <p:spPr>
          <a:xfrm>
            <a:off x="347939" y="5351568"/>
            <a:ext cx="4125588" cy="923330"/>
          </a:xfrm>
          <a:prstGeom prst="rect">
            <a:avLst/>
          </a:prstGeom>
          <a:solidFill>
            <a:schemeClr val="accent6">
              <a:lumMod val="40000"/>
              <a:lumOff val="60000"/>
            </a:schemeClr>
          </a:solidFill>
        </p:spPr>
        <p:txBody>
          <a:bodyPr wrap="square" rtlCol="0">
            <a:spAutoFit/>
          </a:bodyPr>
          <a:lstStyle/>
          <a:p>
            <a:pPr algn="just"/>
            <a:r>
              <a:rPr lang="en-US" dirty="0"/>
              <a:t>It is statistically proved that all the steps in the new UI design perform better in terms of user engagement/“stickiness”</a:t>
            </a:r>
          </a:p>
        </p:txBody>
      </p:sp>
      <p:sp>
        <p:nvSpPr>
          <p:cNvPr id="15" name="TextBox 14">
            <a:extLst>
              <a:ext uri="{FF2B5EF4-FFF2-40B4-BE49-F238E27FC236}">
                <a16:creationId xmlns:a16="http://schemas.microsoft.com/office/drawing/2014/main" id="{5B743E00-AECA-2240-B69B-E01130695051}"/>
              </a:ext>
            </a:extLst>
          </p:cNvPr>
          <p:cNvSpPr txBox="1"/>
          <p:nvPr/>
        </p:nvSpPr>
        <p:spPr>
          <a:xfrm>
            <a:off x="4798494" y="3724837"/>
            <a:ext cx="7045567" cy="400110"/>
          </a:xfrm>
          <a:prstGeom prst="rect">
            <a:avLst/>
          </a:prstGeom>
          <a:solidFill>
            <a:schemeClr val="accent2">
              <a:lumMod val="40000"/>
              <a:lumOff val="60000"/>
            </a:schemeClr>
          </a:solidFill>
        </p:spPr>
        <p:txBody>
          <a:bodyPr wrap="square" rtlCol="0">
            <a:spAutoFit/>
          </a:bodyPr>
          <a:lstStyle/>
          <a:p>
            <a:r>
              <a:rPr lang="en-US" sz="2000" b="1" dirty="0"/>
              <a:t>Z-TEST RESULTS</a:t>
            </a:r>
          </a:p>
        </p:txBody>
      </p:sp>
      <p:sp>
        <p:nvSpPr>
          <p:cNvPr id="16" name="TextBox 15">
            <a:extLst>
              <a:ext uri="{FF2B5EF4-FFF2-40B4-BE49-F238E27FC236}">
                <a16:creationId xmlns:a16="http://schemas.microsoft.com/office/drawing/2014/main" id="{397F45B2-1549-964D-9DC8-8998A4B33C0D}"/>
              </a:ext>
            </a:extLst>
          </p:cNvPr>
          <p:cNvSpPr txBox="1"/>
          <p:nvPr/>
        </p:nvSpPr>
        <p:spPr>
          <a:xfrm>
            <a:off x="347938" y="3098881"/>
            <a:ext cx="4125588" cy="1200329"/>
          </a:xfrm>
          <a:prstGeom prst="rect">
            <a:avLst/>
          </a:prstGeom>
          <a:solidFill>
            <a:schemeClr val="accent6">
              <a:lumMod val="40000"/>
              <a:lumOff val="60000"/>
            </a:schemeClr>
          </a:solidFill>
          <a:ln>
            <a:solidFill>
              <a:schemeClr val="tx1"/>
            </a:solidFill>
          </a:ln>
        </p:spPr>
        <p:txBody>
          <a:bodyPr wrap="square" rtlCol="0">
            <a:spAutoFit/>
          </a:bodyPr>
          <a:lstStyle/>
          <a:p>
            <a:pPr algn="just"/>
            <a:r>
              <a:rPr lang="en-US" b="1" dirty="0"/>
              <a:t>Alternative Hypothesis: </a:t>
            </a:r>
            <a:r>
              <a:rPr lang="en-US" dirty="0"/>
              <a:t>The test group (</a:t>
            </a:r>
            <a:r>
              <a:rPr lang="el-GR" dirty="0"/>
              <a:t>μ</a:t>
            </a:r>
            <a:r>
              <a:rPr lang="en-US" baseline="-25000" dirty="0"/>
              <a:t>t</a:t>
            </a:r>
            <a:r>
              <a:rPr lang="en-US" dirty="0"/>
              <a:t>) has a lower mean step drop-off rate than that of control group (</a:t>
            </a:r>
            <a:r>
              <a:rPr lang="el-GR" dirty="0"/>
              <a:t>μ</a:t>
            </a:r>
            <a:r>
              <a:rPr lang="en-US" baseline="-25000" dirty="0"/>
              <a:t>c</a:t>
            </a:r>
            <a:r>
              <a:rPr lang="en-US" dirty="0"/>
              <a:t>)</a:t>
            </a:r>
          </a:p>
          <a:p>
            <a:pPr algn="just"/>
            <a:r>
              <a:rPr lang="en-US" b="1" dirty="0"/>
              <a:t>H</a:t>
            </a:r>
            <a:r>
              <a:rPr lang="en-US" b="1" baseline="-25000" dirty="0"/>
              <a:t>a</a:t>
            </a:r>
            <a:r>
              <a:rPr lang="en-US" b="1" dirty="0"/>
              <a:t>:</a:t>
            </a:r>
            <a:r>
              <a:rPr lang="el-GR" b="1" dirty="0"/>
              <a:t> μ</a:t>
            </a:r>
            <a:r>
              <a:rPr lang="en-US" b="1" baseline="-25000" dirty="0"/>
              <a:t>c</a:t>
            </a:r>
            <a:r>
              <a:rPr lang="en-US" b="1" dirty="0"/>
              <a:t>&gt;</a:t>
            </a:r>
            <a:r>
              <a:rPr lang="el-GR" b="1" dirty="0"/>
              <a:t>μ</a:t>
            </a:r>
            <a:r>
              <a:rPr lang="en-US" b="1" baseline="-25000" dirty="0"/>
              <a:t>t</a:t>
            </a:r>
            <a:endParaRPr lang="en-US" b="1" dirty="0"/>
          </a:p>
        </p:txBody>
      </p:sp>
      <p:sp>
        <p:nvSpPr>
          <p:cNvPr id="17" name="Right Arrow 16">
            <a:extLst>
              <a:ext uri="{FF2B5EF4-FFF2-40B4-BE49-F238E27FC236}">
                <a16:creationId xmlns:a16="http://schemas.microsoft.com/office/drawing/2014/main" id="{7D735E04-BA5B-9745-93D9-5A42E55846EB}"/>
              </a:ext>
            </a:extLst>
          </p:cNvPr>
          <p:cNvSpPr/>
          <p:nvPr/>
        </p:nvSpPr>
        <p:spPr>
          <a:xfrm rot="10800000">
            <a:off x="4031253" y="5118889"/>
            <a:ext cx="679234" cy="369332"/>
          </a:xfrm>
          <a:prstGeom prst="rightArrow">
            <a:avLst/>
          </a:prstGeom>
          <a:solidFill>
            <a:schemeClr val="accent2">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932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9081</TotalTime>
  <Words>3780</Words>
  <Application>Microsoft Macintosh PowerPoint</Application>
  <PresentationFormat>Widescreen</PresentationFormat>
  <Paragraphs>894</Paragraphs>
  <Slides>31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vt:lpstr>
      <vt:lpstr>Calibri Light</vt:lpstr>
      <vt:lpstr>Cambria Math</vt:lpstr>
      <vt:lpstr>FontAwesome</vt:lpstr>
      <vt:lpstr>Segoe UI</vt:lpstr>
      <vt:lpstr>Office Theme</vt:lpstr>
      <vt:lpstr>CX Journey  Analytics Case Study</vt:lpstr>
      <vt:lpstr>PowerPoint Presentation</vt:lpstr>
      <vt:lpstr>BUSINESS PROBLEM</vt:lpstr>
      <vt:lpstr>PowerPoint Presentation</vt:lpstr>
      <vt:lpstr>PowerPoint Presentation</vt:lpstr>
      <vt:lpstr>BOUNCE RATE</vt:lpstr>
      <vt:lpstr>HYPOTHESIS TESTING FOR BOUNCE RATE</vt:lpstr>
      <vt:lpstr>DROP-OFF RATE</vt:lpstr>
      <vt:lpstr>HYPOTHESIS TESTING FOR DROP-OFF RATE</vt:lpstr>
      <vt:lpstr>CONFIRM RATE</vt:lpstr>
      <vt:lpstr>HYPOTHESIS TESTING FOR CONFIRM RATE</vt:lpstr>
      <vt:lpstr>NAVIGATION TIME</vt:lpstr>
      <vt:lpstr>HYPOTHESIS TESTING FOR NAVIGATION TIME</vt:lpstr>
      <vt:lpstr>STEP RECURRENCE</vt:lpstr>
      <vt:lpstr>HYPOTHESIS TESTING FOR STEP RECURRENCE METRIC</vt:lpstr>
      <vt:lpstr>ANALYSIS OF CLIENT INTERACTION WITH THE UI PROCESSES</vt:lpstr>
      <vt:lpstr>VARIATION OF CONFIRM RATE WITH AGE</vt:lpstr>
      <vt:lpstr>VARIATION OF CONFIRM RATE WITH GENDER</vt:lpstr>
      <vt:lpstr>VARIATION OF CONFIRM RATE WITH TENURE</vt:lpstr>
      <vt:lpstr>VARIATION OF DROP-OFF RATE WITH AGE</vt:lpstr>
      <vt:lpstr>VARIATION OF DROP-OFF RATE WITH TENURE</vt:lpstr>
      <vt:lpstr>VARIATION OF NAVIGATION TIME WITH AGE</vt:lpstr>
      <vt:lpstr>VARIATION OF NAVIGATION TIME WITH TENURE</vt:lpstr>
      <vt:lpstr>VARIATION OF CLIENT BALANCE WITH AGE</vt:lpstr>
      <vt:lpstr>VARIATION OF CLIENT BALANCE WITH TENURE</vt:lpstr>
      <vt:lpstr>EXPERIMENTAL DESIGN EFFECTIVENESS</vt:lpstr>
      <vt:lpstr>HYPOTHESIS TESTING FOR DEMOGRPAHICS</vt:lpstr>
      <vt:lpstr>UI EXPERIMENT DESIGN CRITIQUE</vt:lpstr>
      <vt:lpstr>BUSINESS RECOMMENDATIONS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Vanguard Case Study</dc:title>
  <dc:creator>Tomar, Ashish</dc:creator>
  <cp:lastModifiedBy>Tomar, Ashish</cp:lastModifiedBy>
  <cp:revision>316</cp:revision>
  <dcterms:created xsi:type="dcterms:W3CDTF">2020-10-18T09:56:38Z</dcterms:created>
  <dcterms:modified xsi:type="dcterms:W3CDTF">2020-10-30T23:08:11Z</dcterms:modified>
</cp:coreProperties>
</file>